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78" r:id="rId10"/>
    <p:sldId id="274" r:id="rId11"/>
    <p:sldId id="275" r:id="rId12"/>
    <p:sldId id="276" r:id="rId13"/>
    <p:sldId id="277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5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3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6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40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1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9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77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994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4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489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38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8712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88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825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34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9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BF7A35F7-CAFE-483A-81F4-7FE12BC2B627}"/>
              </a:ext>
            </a:extLst>
          </p:cNvPr>
          <p:cNvSpPr/>
          <p:nvPr/>
        </p:nvSpPr>
        <p:spPr>
          <a:xfrm>
            <a:off x="1831089" y="1837266"/>
            <a:ext cx="9762066" cy="318346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FF410-56D3-49DD-B5A3-C36B56E59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9733" y="3141133"/>
            <a:ext cx="5596467" cy="1109134"/>
          </a:xfrm>
        </p:spPr>
        <p:txBody>
          <a:bodyPr>
            <a:normAutofit/>
          </a:bodyPr>
          <a:lstStyle/>
          <a:p>
            <a:endParaRPr lang="en-US" sz="1800" b="1" dirty="0"/>
          </a:p>
          <a:p>
            <a:pPr algn="l"/>
            <a:endParaRPr 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3F06A4-5433-44B6-840B-F7DF5B35C92C}"/>
              </a:ext>
            </a:extLst>
          </p:cNvPr>
          <p:cNvSpPr/>
          <p:nvPr/>
        </p:nvSpPr>
        <p:spPr>
          <a:xfrm>
            <a:off x="1053743" y="3158067"/>
            <a:ext cx="1008451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2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en-US" sz="2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6A50AC-4E43-4A92-B738-644392ACA921}"/>
              </a:ext>
            </a:extLst>
          </p:cNvPr>
          <p:cNvSpPr/>
          <p:nvPr/>
        </p:nvSpPr>
        <p:spPr>
          <a:xfrm>
            <a:off x="2313687" y="2459503"/>
            <a:ext cx="88138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KERANGKA ACUAN KERJA (KAK)</a:t>
            </a:r>
          </a:p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KEGIATAN PEMBERDAYAAN MASYARAKAT DALAM BIDANG KESEHATAN, PENANGGULANGAN KEMISKINAN DAN PENANGANAN STUNTING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KECAMATAN SAMARINDA UTARA TAHUN 2025</a:t>
            </a:r>
          </a:p>
        </p:txBody>
      </p:sp>
    </p:spTree>
    <p:extLst>
      <p:ext uri="{BB962C8B-B14F-4D97-AF65-F5344CB8AC3E}">
        <p14:creationId xmlns:p14="http://schemas.microsoft.com/office/powerpoint/2010/main" val="52536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05DDC-2326-480D-89C0-6648DEAF2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67" y="770464"/>
            <a:ext cx="8424333" cy="4360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1. </a:t>
            </a:r>
            <a:r>
              <a:rPr lang="en-US" sz="2000" dirty="0" err="1"/>
              <a:t>Latar</a:t>
            </a:r>
            <a:r>
              <a:rPr lang="en-US" sz="2000" dirty="0"/>
              <a:t> </a:t>
            </a:r>
            <a:r>
              <a:rPr lang="en-US" sz="2000" dirty="0" err="1"/>
              <a:t>Belakang</a:t>
            </a:r>
            <a:endParaRPr lang="en-US" sz="2000" dirty="0"/>
          </a:p>
          <a:p>
            <a:pPr marL="0" indent="0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rangka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kesejahteraan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,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upaya</a:t>
            </a:r>
            <a:r>
              <a:rPr lang="en-US" sz="2000" dirty="0"/>
              <a:t> </a:t>
            </a:r>
            <a:r>
              <a:rPr lang="en-US" sz="2000" dirty="0" err="1"/>
              <a:t>pemberdayaan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bidang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, </a:t>
            </a:r>
            <a:r>
              <a:rPr lang="en-US" sz="2000" dirty="0" err="1"/>
              <a:t>penanggulangan</a:t>
            </a:r>
            <a:r>
              <a:rPr lang="en-US" sz="2000" dirty="0"/>
              <a:t> </a:t>
            </a:r>
            <a:r>
              <a:rPr lang="en-US" sz="2000" dirty="0" err="1"/>
              <a:t>kemiskinan</a:t>
            </a:r>
            <a:r>
              <a:rPr lang="en-US" sz="2000" dirty="0"/>
              <a:t> dan </a:t>
            </a:r>
            <a:r>
              <a:rPr lang="en-US" sz="2000" dirty="0" err="1"/>
              <a:t>penanganan</a:t>
            </a:r>
            <a:r>
              <a:rPr lang="en-US" sz="2000" dirty="0"/>
              <a:t> stunting. </a:t>
            </a:r>
            <a:r>
              <a:rPr lang="en-US" sz="2000" dirty="0" err="1"/>
              <a:t>Masalah</a:t>
            </a:r>
            <a:r>
              <a:rPr lang="en-US" sz="2000" dirty="0"/>
              <a:t> stunting yang </a:t>
            </a:r>
            <a:r>
              <a:rPr lang="en-US" sz="2000" dirty="0" err="1"/>
              <a:t>masih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</a:t>
            </a:r>
            <a:r>
              <a:rPr lang="en-US" sz="2000" dirty="0" err="1"/>
              <a:t>dibeberapa</a:t>
            </a:r>
            <a:r>
              <a:rPr lang="en-US" sz="2000" dirty="0"/>
              <a:t> wilayah </a:t>
            </a:r>
            <a:r>
              <a:rPr lang="en-US" sz="2000" dirty="0" err="1"/>
              <a:t>menunjukkan</a:t>
            </a:r>
            <a:r>
              <a:rPr lang="en-US" sz="2000" dirty="0"/>
              <a:t> </a:t>
            </a:r>
            <a:r>
              <a:rPr lang="en-US" sz="2000" dirty="0" err="1"/>
              <a:t>perlunya</a:t>
            </a:r>
            <a:r>
              <a:rPr lang="en-US" sz="2000" dirty="0"/>
              <a:t> </a:t>
            </a:r>
            <a:r>
              <a:rPr lang="en-US" sz="2000" dirty="0" err="1"/>
              <a:t>intervensi</a:t>
            </a:r>
            <a:r>
              <a:rPr lang="en-US" sz="2000" dirty="0"/>
              <a:t> yang </a:t>
            </a:r>
            <a:r>
              <a:rPr lang="en-US" sz="2000" dirty="0" err="1"/>
              <a:t>komperhensif</a:t>
            </a:r>
            <a:r>
              <a:rPr lang="en-US" sz="2000" dirty="0"/>
              <a:t>, </a:t>
            </a:r>
            <a:r>
              <a:rPr lang="en-US" sz="2000" dirty="0" err="1"/>
              <a:t>melibatkan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pemangku</a:t>
            </a:r>
            <a:r>
              <a:rPr lang="en-US" sz="2000" dirty="0"/>
              <a:t> </a:t>
            </a:r>
            <a:r>
              <a:rPr lang="en-US" sz="2000" dirty="0" err="1"/>
              <a:t>kepentingan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partisipasi</a:t>
            </a:r>
            <a:r>
              <a:rPr lang="en-US" sz="2000" dirty="0"/>
              <a:t> </a:t>
            </a:r>
            <a:r>
              <a:rPr lang="en-US" sz="2000" dirty="0" err="1"/>
              <a:t>aktif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.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bertujuan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kesadaran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menjaga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,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akses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,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mengurai</a:t>
            </a:r>
            <a:r>
              <a:rPr lang="en-US" sz="2000" dirty="0"/>
              <a:t> </a:t>
            </a:r>
            <a:r>
              <a:rPr lang="en-US" sz="2000" dirty="0" err="1"/>
              <a:t>angka</a:t>
            </a:r>
            <a:r>
              <a:rPr lang="en-US" sz="2000" dirty="0"/>
              <a:t> </a:t>
            </a:r>
            <a:r>
              <a:rPr lang="en-US" sz="2000" dirty="0" err="1"/>
              <a:t>kemiskinan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program </a:t>
            </a:r>
            <a:r>
              <a:rPr lang="en-US" sz="2000" dirty="0" err="1"/>
              <a:t>pemberdayaan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175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14953-4776-41A6-A1CA-05E10530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736" y="787399"/>
            <a:ext cx="9601196" cy="381001"/>
          </a:xfrm>
        </p:spPr>
        <p:txBody>
          <a:bodyPr>
            <a:noAutofit/>
          </a:bodyPr>
          <a:lstStyle/>
          <a:p>
            <a:pPr algn="l"/>
            <a:r>
              <a:rPr lang="en-US" sz="2000" dirty="0"/>
              <a:t>2. </a:t>
            </a:r>
            <a:r>
              <a:rPr lang="en-US" sz="2000" dirty="0" err="1"/>
              <a:t>Maksud</a:t>
            </a:r>
            <a:r>
              <a:rPr lang="en-US" sz="2000" dirty="0"/>
              <a:t> dan </a:t>
            </a:r>
            <a:r>
              <a:rPr lang="en-US" sz="2000" dirty="0" err="1"/>
              <a:t>Tujuan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CA8B2-7A51-4186-A193-5BB344DBE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84865"/>
            <a:ext cx="8229600" cy="242146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pemahaman</a:t>
            </a:r>
            <a:r>
              <a:rPr lang="en-US" sz="2000" dirty="0"/>
              <a:t> dan </a:t>
            </a:r>
            <a:r>
              <a:rPr lang="en-US" sz="2000" dirty="0" err="1"/>
              <a:t>kesadaran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pentingnya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, </a:t>
            </a:r>
            <a:r>
              <a:rPr lang="en-US" sz="2000" dirty="0" err="1"/>
              <a:t>gizi</a:t>
            </a:r>
            <a:r>
              <a:rPr lang="en-US" sz="2000" dirty="0"/>
              <a:t>, dan </a:t>
            </a:r>
            <a:r>
              <a:rPr lang="en-US" sz="2000" dirty="0" err="1"/>
              <a:t>pola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 </a:t>
            </a:r>
            <a:r>
              <a:rPr lang="en-US" sz="2000" dirty="0" err="1"/>
              <a:t>sehat</a:t>
            </a:r>
            <a:r>
              <a:rPr lang="en-US" sz="20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Mengurangi</a:t>
            </a:r>
            <a:r>
              <a:rPr lang="en-US" sz="2000" dirty="0"/>
              <a:t> </a:t>
            </a:r>
            <a:r>
              <a:rPr lang="en-US" sz="2000" dirty="0" err="1"/>
              <a:t>angka</a:t>
            </a:r>
            <a:r>
              <a:rPr lang="en-US" sz="2000" dirty="0"/>
              <a:t> </a:t>
            </a:r>
            <a:r>
              <a:rPr lang="en-US" sz="2000" dirty="0" err="1"/>
              <a:t>kemiskinan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program </a:t>
            </a:r>
            <a:r>
              <a:rPr lang="en-US" sz="2000" dirty="0" err="1"/>
              <a:t>pemberdayaan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 </a:t>
            </a:r>
            <a:r>
              <a:rPr lang="en-US" sz="2000" dirty="0" err="1"/>
              <a:t>berbasis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Menekan</a:t>
            </a:r>
            <a:r>
              <a:rPr lang="en-US" sz="2000" dirty="0"/>
              <a:t> </a:t>
            </a:r>
            <a:r>
              <a:rPr lang="en-US" sz="2000" dirty="0" err="1"/>
              <a:t>angka</a:t>
            </a:r>
            <a:r>
              <a:rPr lang="en-US" sz="2000" dirty="0"/>
              <a:t> stunting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intervensi</a:t>
            </a:r>
            <a:r>
              <a:rPr lang="en-US" sz="2000" dirty="0"/>
              <a:t> </a:t>
            </a:r>
            <a:r>
              <a:rPr lang="en-US" sz="2000" dirty="0" err="1"/>
              <a:t>gizi</a:t>
            </a:r>
            <a:r>
              <a:rPr lang="en-US" sz="2000" dirty="0"/>
              <a:t>, </a:t>
            </a:r>
            <a:r>
              <a:rPr lang="en-US" sz="2000" dirty="0" err="1"/>
              <a:t>peningkatan</a:t>
            </a:r>
            <a:r>
              <a:rPr lang="en-US" sz="2000" dirty="0"/>
              <a:t> </a:t>
            </a:r>
            <a:r>
              <a:rPr lang="en-US" sz="2000" dirty="0" err="1"/>
              <a:t>sanitasi</a:t>
            </a:r>
            <a:r>
              <a:rPr lang="en-US" sz="2000" dirty="0"/>
              <a:t> dan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dan </a:t>
            </a:r>
            <a:r>
              <a:rPr lang="en-US" sz="2000" dirty="0" err="1"/>
              <a:t>anak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93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470AE-04E6-47D4-82B6-5711AF18D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535" y="787398"/>
            <a:ext cx="9601196" cy="524935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3. </a:t>
            </a:r>
            <a:r>
              <a:rPr lang="en-US" sz="2000" dirty="0" err="1"/>
              <a:t>Sasaran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732E7-CF36-4CFD-B395-1D26C808F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2734" y="1574800"/>
            <a:ext cx="8246531" cy="23876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Masyarakat </a:t>
            </a:r>
            <a:r>
              <a:rPr lang="en-US" sz="2000" dirty="0" err="1"/>
              <a:t>kurang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yang </a:t>
            </a:r>
            <a:r>
              <a:rPr lang="en-US" sz="2000" dirty="0" err="1"/>
              <a:t>berada</a:t>
            </a:r>
            <a:r>
              <a:rPr lang="en-US" sz="2000" dirty="0"/>
              <a:t> </a:t>
            </a:r>
            <a:r>
              <a:rPr lang="en-US" sz="2000" dirty="0" err="1"/>
              <a:t>diwilayah</a:t>
            </a:r>
            <a:r>
              <a:rPr lang="en-US" sz="2000" dirty="0"/>
              <a:t> </a:t>
            </a:r>
            <a:r>
              <a:rPr lang="en-US" sz="2000" dirty="0" err="1"/>
              <a:t>Kecamatan</a:t>
            </a:r>
            <a:r>
              <a:rPr lang="en-US" sz="2000" dirty="0"/>
              <a:t> </a:t>
            </a:r>
            <a:r>
              <a:rPr lang="en-US" sz="2000" dirty="0" err="1"/>
              <a:t>Samarinda</a:t>
            </a:r>
            <a:r>
              <a:rPr lang="en-US" sz="2000" dirty="0"/>
              <a:t> Utara.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hamil</a:t>
            </a:r>
            <a:r>
              <a:rPr lang="en-US" sz="2000" dirty="0"/>
              <a:t>,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menyusui</a:t>
            </a:r>
            <a:r>
              <a:rPr lang="en-US" sz="2000" dirty="0"/>
              <a:t> dan </a:t>
            </a:r>
            <a:r>
              <a:rPr lang="en-US" sz="2000" dirty="0" err="1"/>
              <a:t>balita</a:t>
            </a:r>
            <a:r>
              <a:rPr lang="en-US" sz="20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Kader </a:t>
            </a:r>
            <a:r>
              <a:rPr lang="en-US" sz="2000" dirty="0" err="1"/>
              <a:t>kesehatan</a:t>
            </a:r>
            <a:r>
              <a:rPr lang="en-US" sz="2000" dirty="0"/>
              <a:t> dan </a:t>
            </a:r>
            <a:r>
              <a:rPr lang="en-US" sz="2000" dirty="0" err="1"/>
              <a:t>kader</a:t>
            </a:r>
            <a:r>
              <a:rPr lang="en-US" sz="2000" dirty="0"/>
              <a:t> </a:t>
            </a:r>
            <a:r>
              <a:rPr lang="en-US" sz="2000" dirty="0" err="1"/>
              <a:t>pendamping</a:t>
            </a:r>
            <a:r>
              <a:rPr lang="en-US" sz="2000" dirty="0"/>
              <a:t> local.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err="1"/>
              <a:t>Siswa-siswi</a:t>
            </a:r>
            <a:r>
              <a:rPr lang="en-US" sz="2000" dirty="0"/>
              <a:t> SMA/SMK/MA se-</a:t>
            </a:r>
            <a:r>
              <a:rPr lang="en-US" sz="2000" dirty="0" err="1"/>
              <a:t>Kecamatan</a:t>
            </a:r>
            <a:r>
              <a:rPr lang="en-US" sz="2000" dirty="0"/>
              <a:t> </a:t>
            </a:r>
            <a:r>
              <a:rPr lang="en-US" sz="2000" dirty="0" err="1"/>
              <a:t>Samarinda</a:t>
            </a:r>
            <a:r>
              <a:rPr lang="en-US" sz="2000" dirty="0"/>
              <a:t> Utara.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7616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5D5AC-02C7-448A-A7B5-E4224D55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868" y="787399"/>
            <a:ext cx="9601196" cy="423335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4. </a:t>
            </a:r>
            <a:r>
              <a:rPr lang="en-US" sz="1800" dirty="0" err="1"/>
              <a:t>Ruang</a:t>
            </a:r>
            <a:r>
              <a:rPr lang="en-US" sz="1800" dirty="0"/>
              <a:t> </a:t>
            </a:r>
            <a:r>
              <a:rPr lang="en-US" sz="1800" dirty="0" err="1"/>
              <a:t>Lingkup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41165-BE97-4736-89AC-A3339761A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335" y="1612899"/>
            <a:ext cx="8517465" cy="299296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Sosialisasi</a:t>
            </a:r>
            <a:r>
              <a:rPr lang="en-US" sz="2000" dirty="0"/>
              <a:t> dan </a:t>
            </a:r>
            <a:r>
              <a:rPr lang="en-US" sz="2000" dirty="0" err="1"/>
              <a:t>edukasi</a:t>
            </a:r>
            <a:r>
              <a:rPr lang="en-US" sz="2000" dirty="0"/>
              <a:t> </a:t>
            </a:r>
            <a:r>
              <a:rPr lang="en-US" sz="2000" dirty="0" err="1"/>
              <a:t>mengenai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, </a:t>
            </a:r>
            <a:r>
              <a:rPr lang="en-US" sz="2000" dirty="0" err="1"/>
              <a:t>gizi</a:t>
            </a:r>
            <a:r>
              <a:rPr lang="en-US" sz="2000" dirty="0"/>
              <a:t> dan </a:t>
            </a:r>
            <a:r>
              <a:rPr lang="en-US" sz="2000" dirty="0" err="1"/>
              <a:t>pola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 </a:t>
            </a:r>
            <a:r>
              <a:rPr lang="en-US" sz="2000" dirty="0" err="1"/>
              <a:t>sehat</a:t>
            </a:r>
            <a:r>
              <a:rPr lang="en-US" sz="20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/>
              <a:t>Program </a:t>
            </a:r>
            <a:r>
              <a:rPr lang="en-US" sz="2000" dirty="0" err="1"/>
              <a:t>pemberian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/>
              <a:t>tambahan</a:t>
            </a:r>
            <a:r>
              <a:rPr lang="en-US" sz="2000" dirty="0"/>
              <a:t> (PMT)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hamil</a:t>
            </a:r>
            <a:r>
              <a:rPr lang="en-US" sz="2000" dirty="0"/>
              <a:t>,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menyusui</a:t>
            </a:r>
            <a:r>
              <a:rPr lang="en-US" sz="2000" dirty="0"/>
              <a:t> dan </a:t>
            </a:r>
            <a:r>
              <a:rPr lang="en-US" sz="2000" dirty="0" err="1"/>
              <a:t>balita</a:t>
            </a:r>
            <a:r>
              <a:rPr lang="en-US" sz="20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Pelatihan</a:t>
            </a:r>
            <a:r>
              <a:rPr lang="en-US" sz="2000" dirty="0"/>
              <a:t> </a:t>
            </a:r>
            <a:r>
              <a:rPr lang="en-US" sz="2000" dirty="0" err="1"/>
              <a:t>keterampilan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kurang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 </a:t>
            </a:r>
            <a:r>
              <a:rPr lang="en-US" sz="2000" dirty="0" err="1"/>
              <a:t>keluarga</a:t>
            </a:r>
            <a:r>
              <a:rPr lang="en-US" sz="20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Peningkatan</a:t>
            </a:r>
            <a:r>
              <a:rPr lang="en-US" sz="2000" dirty="0"/>
              <a:t> </a:t>
            </a:r>
            <a:r>
              <a:rPr lang="en-US" sz="2000" dirty="0" err="1"/>
              <a:t>akses</a:t>
            </a:r>
            <a:r>
              <a:rPr lang="en-US" sz="2000" dirty="0"/>
              <a:t> </a:t>
            </a:r>
            <a:r>
              <a:rPr lang="en-US" sz="2000" dirty="0" err="1"/>
              <a:t>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penyediaan</a:t>
            </a:r>
            <a:r>
              <a:rPr lang="en-US" sz="2000" dirty="0"/>
              <a:t> </a:t>
            </a:r>
            <a:r>
              <a:rPr lang="en-US" sz="2000" dirty="0" err="1"/>
              <a:t>fasilitas</a:t>
            </a:r>
            <a:r>
              <a:rPr lang="en-US" sz="2000" dirty="0"/>
              <a:t> dan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0909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FFEEC-F332-4962-89A0-357DEF3F4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734" y="756277"/>
            <a:ext cx="9601196" cy="381001"/>
          </a:xfrm>
        </p:spPr>
        <p:txBody>
          <a:bodyPr>
            <a:noAutofit/>
          </a:bodyPr>
          <a:lstStyle/>
          <a:p>
            <a:pPr algn="l"/>
            <a:r>
              <a:rPr lang="en-US" sz="2400" dirty="0"/>
              <a:t>5. Out Put Yang </a:t>
            </a:r>
            <a:r>
              <a:rPr lang="en-US" sz="2400" dirty="0" err="1"/>
              <a:t>Diharapkan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2B1B6-03BD-4D91-80C7-3CFAC8AB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632" y="1608666"/>
            <a:ext cx="8089901" cy="377762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Meningkatnya</a:t>
            </a:r>
            <a:r>
              <a:rPr lang="en-US" sz="2000" dirty="0"/>
              <a:t> </a:t>
            </a:r>
            <a:r>
              <a:rPr lang="en-US" sz="2000" dirty="0" err="1"/>
              <a:t>kesadaran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dan </a:t>
            </a:r>
            <a:r>
              <a:rPr lang="en-US" sz="2000" dirty="0" err="1"/>
              <a:t>gizi</a:t>
            </a:r>
            <a:r>
              <a:rPr lang="en-US" sz="20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Menurunnya</a:t>
            </a:r>
            <a:r>
              <a:rPr lang="en-US" sz="2000" dirty="0"/>
              <a:t> </a:t>
            </a:r>
            <a:r>
              <a:rPr lang="en-US" sz="2000" dirty="0" err="1"/>
              <a:t>angka</a:t>
            </a:r>
            <a:r>
              <a:rPr lang="en-US" sz="2000" dirty="0"/>
              <a:t> stunting </a:t>
            </a:r>
            <a:r>
              <a:rPr lang="en-US" sz="2000" dirty="0" err="1"/>
              <a:t>diwilayah</a:t>
            </a:r>
            <a:r>
              <a:rPr lang="en-US" sz="2000" dirty="0"/>
              <a:t> </a:t>
            </a:r>
            <a:r>
              <a:rPr lang="en-US" sz="2000" dirty="0" err="1"/>
              <a:t>Kecamatan</a:t>
            </a:r>
            <a:r>
              <a:rPr lang="en-US" sz="2000" dirty="0"/>
              <a:t> </a:t>
            </a:r>
            <a:r>
              <a:rPr lang="en-US" sz="2000" dirty="0" err="1"/>
              <a:t>Samarinda</a:t>
            </a:r>
            <a:r>
              <a:rPr lang="en-US" sz="2000" dirty="0"/>
              <a:t> Utara.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 err="1"/>
              <a:t>Peningkatan</a:t>
            </a:r>
            <a:r>
              <a:rPr lang="en-US" sz="2000" dirty="0"/>
              <a:t> </a:t>
            </a:r>
            <a:r>
              <a:rPr lang="en-US" sz="2000" dirty="0" err="1"/>
              <a:t>kesejahteraan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program </a:t>
            </a:r>
            <a:r>
              <a:rPr lang="en-US" sz="2000" dirty="0" err="1"/>
              <a:t>pemberdayaan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3947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73386-F11C-4A8E-A646-95A47F1E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68" y="778933"/>
            <a:ext cx="9601196" cy="550335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6. Waktu dan </a:t>
            </a:r>
            <a:r>
              <a:rPr lang="en-US" sz="2000" dirty="0" err="1"/>
              <a:t>Lokasi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53EA2-F6B5-45DC-B400-7B44D19DF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2" y="1650999"/>
            <a:ext cx="8297331" cy="31411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dilaksanakan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jangka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1 (</a:t>
            </a:r>
            <a:r>
              <a:rPr lang="en-US" sz="2000" dirty="0" err="1"/>
              <a:t>satu</a:t>
            </a:r>
            <a:r>
              <a:rPr lang="en-US" sz="2000" dirty="0"/>
              <a:t>)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2025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lokasi</a:t>
            </a:r>
            <a:r>
              <a:rPr lang="en-US" sz="2000" dirty="0"/>
              <a:t> di wilayah </a:t>
            </a:r>
            <a:r>
              <a:rPr lang="en-US" sz="2000" dirty="0" err="1"/>
              <a:t>Kecamatan</a:t>
            </a:r>
            <a:r>
              <a:rPr lang="en-US" sz="2000" dirty="0"/>
              <a:t> </a:t>
            </a:r>
            <a:r>
              <a:rPr lang="en-US" sz="2000" dirty="0" err="1"/>
              <a:t>Samarinda</a:t>
            </a:r>
            <a:r>
              <a:rPr lang="en-US" sz="2000" dirty="0"/>
              <a:t> Utara.</a:t>
            </a:r>
          </a:p>
        </p:txBody>
      </p:sp>
    </p:spTree>
    <p:extLst>
      <p:ext uri="{BB962C8B-B14F-4D97-AF65-F5344CB8AC3E}">
        <p14:creationId xmlns:p14="http://schemas.microsoft.com/office/powerpoint/2010/main" val="3637858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96F3-ECC1-4121-9285-95F8F84E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36" y="745057"/>
            <a:ext cx="9601196" cy="347135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dirty="0"/>
              <a:t>7.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Pendapatan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F3D11-884A-46EE-A9F5-F31BE1C2F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5068" y="1320808"/>
            <a:ext cx="8762999" cy="523239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900" dirty="0" err="1"/>
              <a:t>Pendanaan</a:t>
            </a:r>
            <a:r>
              <a:rPr lang="en-US" sz="2900" dirty="0"/>
              <a:t> </a:t>
            </a:r>
            <a:r>
              <a:rPr lang="en-US" sz="2900" dirty="0" err="1"/>
              <a:t>kegiatan</a:t>
            </a:r>
            <a:r>
              <a:rPr lang="en-US" sz="2900" dirty="0"/>
              <a:t> </a:t>
            </a:r>
            <a:r>
              <a:rPr lang="en-US" sz="2900" dirty="0" err="1"/>
              <a:t>ini</a:t>
            </a:r>
            <a:r>
              <a:rPr lang="en-US" sz="2900" dirty="0"/>
              <a:t> </a:t>
            </a:r>
            <a:r>
              <a:rPr lang="en-US" sz="2900" dirty="0" err="1"/>
              <a:t>bersumber</a:t>
            </a:r>
            <a:r>
              <a:rPr lang="en-US" sz="2900" dirty="0"/>
              <a:t> </a:t>
            </a:r>
            <a:r>
              <a:rPr lang="en-US" sz="2900" dirty="0" err="1"/>
              <a:t>dari</a:t>
            </a:r>
            <a:r>
              <a:rPr lang="en-US" sz="2900" dirty="0"/>
              <a:t> DPA </a:t>
            </a:r>
            <a:r>
              <a:rPr lang="en-US" sz="2900" dirty="0" err="1"/>
              <a:t>Kecamatan</a:t>
            </a:r>
            <a:r>
              <a:rPr lang="en-US" sz="2900" dirty="0"/>
              <a:t> </a:t>
            </a:r>
            <a:r>
              <a:rPr lang="en-US" sz="2900" dirty="0" err="1"/>
              <a:t>Samarinda</a:t>
            </a:r>
            <a:r>
              <a:rPr lang="en-US" sz="2900" dirty="0"/>
              <a:t> Utara </a:t>
            </a:r>
            <a:r>
              <a:rPr lang="en-US" sz="2900" dirty="0" err="1"/>
              <a:t>Anggaran</a:t>
            </a:r>
            <a:r>
              <a:rPr lang="en-US" sz="2900" dirty="0"/>
              <a:t> </a:t>
            </a:r>
            <a:r>
              <a:rPr lang="en-US" sz="2900" dirty="0" err="1"/>
              <a:t>Tahun</a:t>
            </a:r>
            <a:r>
              <a:rPr lang="en-US" sz="2900" dirty="0"/>
              <a:t> 2025, </a:t>
            </a:r>
            <a:r>
              <a:rPr lang="en-US" sz="2900" dirty="0" err="1"/>
              <a:t>yaitu</a:t>
            </a:r>
            <a:r>
              <a:rPr lang="en-US" sz="2900" dirty="0"/>
              <a:t> :</a:t>
            </a:r>
          </a:p>
          <a:p>
            <a:pPr marL="0" indent="0">
              <a:buNone/>
            </a:pPr>
            <a:r>
              <a:rPr lang="en-US" sz="2900" dirty="0"/>
              <a:t>1. </a:t>
            </a:r>
            <a:r>
              <a:rPr lang="en-US" sz="2900" dirty="0" err="1"/>
              <a:t>Kesehatan</a:t>
            </a:r>
            <a:endParaRPr lang="en-US" sz="29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Donor </a:t>
            </a:r>
            <a:r>
              <a:rPr lang="en-US" sz="2900" dirty="0" err="1"/>
              <a:t>Darah</a:t>
            </a:r>
            <a:r>
              <a:rPr lang="en-US" sz="2900" dirty="0"/>
              <a:t> (</a:t>
            </a:r>
            <a:r>
              <a:rPr lang="en-US" sz="2900" dirty="0" err="1"/>
              <a:t>tanggal</a:t>
            </a:r>
            <a:r>
              <a:rPr lang="en-US" sz="2900" dirty="0"/>
              <a:t> 17 </a:t>
            </a:r>
            <a:r>
              <a:rPr lang="en-US" sz="2900" dirty="0" err="1"/>
              <a:t>Februari</a:t>
            </a:r>
            <a:r>
              <a:rPr lang="en-US" sz="2900" dirty="0"/>
              <a:t> 2025)</a:t>
            </a:r>
          </a:p>
          <a:p>
            <a:pPr marL="0" indent="0">
              <a:buNone/>
            </a:pPr>
            <a:r>
              <a:rPr lang="en-US" sz="2900" dirty="0"/>
              <a:t>	50 x 1 x 35.000 = 1.750.000,- </a:t>
            </a:r>
          </a:p>
          <a:p>
            <a:pPr marL="0" indent="0">
              <a:buNone/>
            </a:pPr>
            <a:r>
              <a:rPr lang="en-US" sz="2900" dirty="0"/>
              <a:t>	50 x 1 x 24.000 = 1.200.000,-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 err="1"/>
              <a:t>Germas</a:t>
            </a:r>
            <a:r>
              <a:rPr lang="en-US" sz="2900" dirty="0"/>
              <a:t> Tingkat </a:t>
            </a:r>
            <a:r>
              <a:rPr lang="en-US" sz="2900" dirty="0" err="1"/>
              <a:t>Kecamatan</a:t>
            </a:r>
            <a:endParaRPr lang="en-US" sz="2900" dirty="0"/>
          </a:p>
          <a:p>
            <a:pPr marL="0" indent="0">
              <a:buNone/>
            </a:pPr>
            <a:r>
              <a:rPr lang="en-US" sz="2900" dirty="0"/>
              <a:t>	60 x 2 x 35.000 = 4.200.000,-</a:t>
            </a:r>
          </a:p>
          <a:p>
            <a:pPr marL="0" indent="0">
              <a:buNone/>
            </a:pPr>
            <a:r>
              <a:rPr lang="en-US" sz="2900" dirty="0"/>
              <a:t>	60 x 2 x 24.000 = 2.880.000,-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 err="1"/>
              <a:t>Germas</a:t>
            </a:r>
            <a:r>
              <a:rPr lang="en-US" sz="2900" dirty="0"/>
              <a:t> Tingkat </a:t>
            </a:r>
            <a:r>
              <a:rPr lang="en-US" sz="2900" dirty="0" err="1"/>
              <a:t>sekolah</a:t>
            </a:r>
            <a:endParaRPr lang="en-US" sz="2900" dirty="0"/>
          </a:p>
          <a:p>
            <a:pPr marL="0" indent="0">
              <a:buNone/>
            </a:pPr>
            <a:r>
              <a:rPr lang="en-US" sz="2900" dirty="0"/>
              <a:t>	50 x 2 x 35.000 = 3.500.000,-</a:t>
            </a:r>
          </a:p>
          <a:p>
            <a:pPr marL="0" indent="0">
              <a:buNone/>
            </a:pPr>
            <a:r>
              <a:rPr lang="en-US" sz="2900" dirty="0"/>
              <a:t>	50 x 2 x 24.000 = 2.400.000,-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 err="1"/>
              <a:t>Rembuk</a:t>
            </a:r>
            <a:r>
              <a:rPr lang="en-US" sz="2900" dirty="0"/>
              <a:t> Stunting Tingkat </a:t>
            </a:r>
            <a:r>
              <a:rPr lang="en-US" sz="2900" dirty="0" err="1"/>
              <a:t>Kecamatan</a:t>
            </a:r>
            <a:r>
              <a:rPr lang="en-US" sz="2900" dirty="0"/>
              <a:t> </a:t>
            </a:r>
            <a:r>
              <a:rPr lang="en-US" sz="2900" dirty="0" err="1"/>
              <a:t>dari</a:t>
            </a:r>
            <a:r>
              <a:rPr lang="en-US" sz="2900" dirty="0"/>
              <a:t> dana </a:t>
            </a:r>
            <a:r>
              <a:rPr lang="en-US" sz="2900" dirty="0" err="1"/>
              <a:t>makan</a:t>
            </a:r>
            <a:r>
              <a:rPr lang="en-US" sz="2900" dirty="0"/>
              <a:t> </a:t>
            </a:r>
            <a:r>
              <a:rPr lang="en-US" sz="2900" dirty="0" err="1"/>
              <a:t>minum</a:t>
            </a:r>
            <a:r>
              <a:rPr lang="en-US" sz="2900" dirty="0"/>
              <a:t> </a:t>
            </a:r>
            <a:r>
              <a:rPr lang="en-US" sz="2900" dirty="0" err="1"/>
              <a:t>rapat</a:t>
            </a:r>
            <a:r>
              <a:rPr lang="en-US" sz="2900" dirty="0"/>
              <a:t> </a:t>
            </a:r>
            <a:r>
              <a:rPr lang="en-US" sz="2900" dirty="0" err="1"/>
              <a:t>Kesra</a:t>
            </a:r>
            <a:r>
              <a:rPr lang="en-US" sz="2900" dirty="0"/>
              <a:t> (</a:t>
            </a:r>
            <a:r>
              <a:rPr lang="en-US" sz="2900" dirty="0" err="1"/>
              <a:t>tanggal</a:t>
            </a:r>
            <a:r>
              <a:rPr lang="en-US" sz="2900" dirty="0"/>
              <a:t> 05 </a:t>
            </a:r>
            <a:r>
              <a:rPr lang="en-US" sz="2900" dirty="0" err="1"/>
              <a:t>Februari</a:t>
            </a:r>
            <a:r>
              <a:rPr lang="en-US" sz="2900" dirty="0"/>
              <a:t> 2025)</a:t>
            </a:r>
          </a:p>
          <a:p>
            <a:pPr marL="0" indent="0">
              <a:buNone/>
            </a:pPr>
            <a:r>
              <a:rPr lang="en-US" sz="2900" dirty="0"/>
              <a:t>	65 x 1 x 35.000 = 2.275.000,-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										</a:t>
            </a:r>
            <a:r>
              <a:rPr lang="en-US" sz="16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30188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3C9CB-D5F2-417F-BC72-6C814A16D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1278466"/>
            <a:ext cx="9783234" cy="527473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UKS/M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lang="en-US" dirty="0" err="1"/>
              <a:t>Makan</a:t>
            </a:r>
            <a:r>
              <a:rPr lang="en-US" dirty="0"/>
              <a:t> </a:t>
            </a:r>
            <a:r>
              <a:rPr lang="en-US" dirty="0" err="1"/>
              <a:t>minum</a:t>
            </a:r>
            <a:r>
              <a:rPr lang="en-US" dirty="0"/>
              <a:t> </a:t>
            </a:r>
            <a:r>
              <a:rPr lang="en-US" dirty="0" err="1"/>
              <a:t>Lomba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Sehat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  40 x 4 x 35.000 = 5.600.000,-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lang="en-US" dirty="0" err="1"/>
              <a:t>Makan</a:t>
            </a:r>
            <a:r>
              <a:rPr lang="en-US" dirty="0"/>
              <a:t> </a:t>
            </a:r>
            <a:r>
              <a:rPr lang="en-US" dirty="0" err="1"/>
              <a:t>minum</a:t>
            </a:r>
            <a:r>
              <a:rPr lang="en-US" dirty="0"/>
              <a:t> </a:t>
            </a:r>
            <a:r>
              <a:rPr lang="en-US" dirty="0" err="1"/>
              <a:t>Pembinaan</a:t>
            </a:r>
            <a:r>
              <a:rPr lang="en-US" dirty="0"/>
              <a:t> UKS/M</a:t>
            </a:r>
          </a:p>
          <a:p>
            <a:pPr marL="0" indent="0">
              <a:buNone/>
            </a:pPr>
            <a:r>
              <a:rPr lang="en-US" dirty="0"/>
              <a:t>	  20 x 30 x 35.000 = 21.000.000,-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Kemiskinan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Koordinasi</a:t>
            </a:r>
            <a:r>
              <a:rPr lang="en-US" dirty="0"/>
              <a:t> TKSK &amp; PSM </a:t>
            </a:r>
            <a:r>
              <a:rPr lang="en-US" dirty="0" err="1"/>
              <a:t>terkait</a:t>
            </a:r>
            <a:r>
              <a:rPr lang="en-US" dirty="0"/>
              <a:t> data BPNT </a:t>
            </a:r>
            <a:r>
              <a:rPr lang="en-US" dirty="0" err="1"/>
              <a:t>tahun</a:t>
            </a:r>
            <a:r>
              <a:rPr lang="en-US" dirty="0"/>
              <a:t> 2025 </a:t>
            </a:r>
            <a:r>
              <a:rPr lang="en-US" dirty="0" err="1"/>
              <a:t>dari</a:t>
            </a:r>
            <a:r>
              <a:rPr lang="en-US" dirty="0"/>
              <a:t> dana </a:t>
            </a:r>
            <a:r>
              <a:rPr lang="en-US" dirty="0" err="1"/>
              <a:t>makan</a:t>
            </a:r>
            <a:r>
              <a:rPr lang="en-US" dirty="0"/>
              <a:t> </a:t>
            </a:r>
            <a:r>
              <a:rPr lang="en-US" dirty="0" err="1"/>
              <a:t>minum</a:t>
            </a:r>
            <a:r>
              <a:rPr lang="en-US" dirty="0"/>
              <a:t> </a:t>
            </a:r>
            <a:r>
              <a:rPr lang="en-US" dirty="0" err="1"/>
              <a:t>Kesra</a:t>
            </a:r>
            <a:r>
              <a:rPr lang="en-US" dirty="0"/>
              <a:t> (</a:t>
            </a:r>
            <a:r>
              <a:rPr lang="en-US" dirty="0" err="1"/>
              <a:t>tanggal</a:t>
            </a:r>
            <a:r>
              <a:rPr lang="en-US" dirty="0"/>
              <a:t> 11 </a:t>
            </a:r>
            <a:r>
              <a:rPr lang="en-US" dirty="0" err="1"/>
              <a:t>Januari</a:t>
            </a:r>
            <a:r>
              <a:rPr lang="en-US" dirty="0"/>
              <a:t> 2025)</a:t>
            </a:r>
          </a:p>
          <a:p>
            <a:pPr marL="0" indent="0">
              <a:buNone/>
            </a:pPr>
            <a:r>
              <a:rPr lang="en-US" dirty="0"/>
              <a:t>	30 x 1 x 35.000 = 1.050.000,-</a:t>
            </a:r>
          </a:p>
          <a:p>
            <a:pPr marL="0" indent="0">
              <a:buNone/>
            </a:pPr>
            <a:r>
              <a:rPr lang="en-US" dirty="0"/>
              <a:t>3. Stunting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Konvergensi</a:t>
            </a:r>
            <a:r>
              <a:rPr lang="en-US" dirty="0"/>
              <a:t> stunting &amp; </a:t>
            </a:r>
            <a:r>
              <a:rPr lang="en-US" dirty="0" err="1"/>
              <a:t>Intervensi</a:t>
            </a:r>
            <a:r>
              <a:rPr lang="en-US" dirty="0"/>
              <a:t> stunting</a:t>
            </a:r>
          </a:p>
          <a:p>
            <a:pPr marL="0" indent="0">
              <a:buNone/>
            </a:pPr>
            <a:r>
              <a:rPr lang="en-US" dirty="0"/>
              <a:t>	40 x 6 x 19.000 =   4.560.000,- (</a:t>
            </a:r>
            <a:r>
              <a:rPr lang="en-US" dirty="0" err="1"/>
              <a:t>susu</a:t>
            </a:r>
            <a:r>
              <a:rPr lang="en-US" dirty="0"/>
              <a:t> full cream)</a:t>
            </a:r>
          </a:p>
          <a:p>
            <a:pPr marL="0" indent="0">
              <a:buNone/>
            </a:pPr>
            <a:r>
              <a:rPr lang="en-US" dirty="0"/>
              <a:t>	40 x 6 x 50.000 = 12.000.000,- (</a:t>
            </a:r>
            <a:r>
              <a:rPr lang="en-US" dirty="0" err="1"/>
              <a:t>telur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dirty="0"/>
              <a:t>	   </a:t>
            </a:r>
          </a:p>
        </p:txBody>
      </p:sp>
    </p:spTree>
    <p:extLst>
      <p:ext uri="{BB962C8B-B14F-4D97-AF65-F5344CB8AC3E}">
        <p14:creationId xmlns:p14="http://schemas.microsoft.com/office/powerpoint/2010/main" val="1311012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BF6A3-3188-4490-972B-C3337038B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325" y="742643"/>
            <a:ext cx="8911687" cy="535823"/>
          </a:xfrm>
        </p:spPr>
        <p:txBody>
          <a:bodyPr>
            <a:normAutofit/>
          </a:bodyPr>
          <a:lstStyle/>
          <a:p>
            <a:r>
              <a:rPr lang="en-US" sz="2000" dirty="0"/>
              <a:t>8. </a:t>
            </a:r>
            <a:r>
              <a:rPr lang="en-US" sz="2000" dirty="0" err="1"/>
              <a:t>Indikator</a:t>
            </a:r>
            <a:r>
              <a:rPr lang="en-US" sz="2000" dirty="0"/>
              <a:t> </a:t>
            </a:r>
            <a:r>
              <a:rPr lang="en-US" sz="2000" dirty="0" err="1"/>
              <a:t>Keberhasilan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06070-204B-4A5B-9464-F4FDA6E4B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9679" y="1540189"/>
            <a:ext cx="8915400" cy="37776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err="1"/>
              <a:t>Presentase</a:t>
            </a:r>
            <a:r>
              <a:rPr lang="en-US" sz="2000" dirty="0"/>
              <a:t> </a:t>
            </a:r>
            <a:r>
              <a:rPr lang="en-US" sz="2000" dirty="0" err="1"/>
              <a:t>peningkatan</a:t>
            </a:r>
            <a:r>
              <a:rPr lang="en-US" sz="2000" dirty="0"/>
              <a:t> </a:t>
            </a:r>
            <a:r>
              <a:rPr lang="en-US" sz="2000" dirty="0" err="1"/>
              <a:t>pemahaman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dan </a:t>
            </a:r>
            <a:r>
              <a:rPr lang="en-US" sz="2000" dirty="0" err="1"/>
              <a:t>gizi</a:t>
            </a:r>
            <a:r>
              <a:rPr lang="en-US" sz="20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err="1"/>
              <a:t>Penurunan</a:t>
            </a:r>
            <a:r>
              <a:rPr lang="en-US" sz="2000" dirty="0"/>
              <a:t> </a:t>
            </a:r>
            <a:r>
              <a:rPr lang="en-US" sz="2000" dirty="0" err="1"/>
              <a:t>angka</a:t>
            </a:r>
            <a:r>
              <a:rPr lang="en-US" sz="2000" dirty="0"/>
              <a:t> stunting.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yang </a:t>
            </a:r>
            <a:r>
              <a:rPr lang="en-US" sz="2000" dirty="0" err="1"/>
              <a:t>berhasil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program </a:t>
            </a:r>
            <a:r>
              <a:rPr lang="en-US" sz="2000" dirty="0" err="1"/>
              <a:t>pemberdayaan</a:t>
            </a:r>
            <a:r>
              <a:rPr lang="en-US" sz="2000" dirty="0"/>
              <a:t> </a:t>
            </a:r>
            <a:r>
              <a:rPr lang="en-US" sz="2000" dirty="0" err="1"/>
              <a:t>ekonomi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2516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EBC0E-3892-41C4-BA4D-066315009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734176"/>
            <a:ext cx="8911687" cy="544290"/>
          </a:xfrm>
        </p:spPr>
        <p:txBody>
          <a:bodyPr>
            <a:normAutofit/>
          </a:bodyPr>
          <a:lstStyle/>
          <a:p>
            <a:r>
              <a:rPr lang="en-US" sz="2000" dirty="0"/>
              <a:t>9. </a:t>
            </a:r>
            <a:r>
              <a:rPr lang="en-US" sz="2000" dirty="0" err="1"/>
              <a:t>Mekanisme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A5081-E657-4F38-BF90-6682081C7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746" y="1540189"/>
            <a:ext cx="7630054" cy="1990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melibatkan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pihak</a:t>
            </a:r>
            <a:r>
              <a:rPr lang="en-US" sz="2000" dirty="0"/>
              <a:t>,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daerah</a:t>
            </a:r>
            <a:r>
              <a:rPr lang="en-US" sz="2000" dirty="0"/>
              <a:t>,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, </a:t>
            </a:r>
            <a:r>
              <a:rPr lang="en-US" sz="2000" dirty="0" err="1"/>
              <a:t>masyarakat</a:t>
            </a:r>
            <a:r>
              <a:rPr lang="en-US" sz="2000" dirty="0"/>
              <a:t>,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Lembaga </a:t>
            </a:r>
            <a:r>
              <a:rPr lang="en-US" sz="2000" dirty="0" err="1"/>
              <a:t>terkait</a:t>
            </a:r>
            <a:r>
              <a:rPr lang="en-US" sz="2000" dirty="0"/>
              <a:t> </a:t>
            </a:r>
            <a:r>
              <a:rPr lang="en-US" sz="2000" dirty="0" err="1"/>
              <a:t>lainnya</a:t>
            </a:r>
            <a:r>
              <a:rPr lang="en-US" sz="2000" dirty="0"/>
              <a:t>.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tahapan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dipantau</a:t>
            </a:r>
            <a:r>
              <a:rPr lang="en-US" sz="2000" dirty="0"/>
              <a:t> dan </a:t>
            </a:r>
            <a:r>
              <a:rPr lang="en-US" sz="2000" dirty="0" err="1"/>
              <a:t>dievaluasi</a:t>
            </a:r>
            <a:r>
              <a:rPr lang="en-US" sz="2000" dirty="0"/>
              <a:t> </a:t>
            </a:r>
            <a:r>
              <a:rPr lang="en-US" sz="2000" dirty="0" err="1"/>
              <a:t>guna</a:t>
            </a:r>
            <a:r>
              <a:rPr lang="en-US" sz="2000" dirty="0"/>
              <a:t> </a:t>
            </a:r>
            <a:r>
              <a:rPr lang="en-US" sz="2000" dirty="0" err="1"/>
              <a:t>memastikan</a:t>
            </a:r>
            <a:r>
              <a:rPr lang="en-US" sz="2000" dirty="0"/>
              <a:t> </a:t>
            </a:r>
            <a:r>
              <a:rPr lang="en-US" sz="2000" dirty="0" err="1"/>
              <a:t>keberhasilan</a:t>
            </a:r>
            <a:r>
              <a:rPr lang="en-US" sz="2000" dirty="0"/>
              <a:t> program.</a:t>
            </a:r>
          </a:p>
        </p:txBody>
      </p:sp>
    </p:spTree>
    <p:extLst>
      <p:ext uri="{BB962C8B-B14F-4D97-AF65-F5344CB8AC3E}">
        <p14:creationId xmlns:p14="http://schemas.microsoft.com/office/powerpoint/2010/main" val="2270724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A9BB5-E73E-4FE3-9C34-09893AD41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78866"/>
            <a:ext cx="8911687" cy="535823"/>
          </a:xfrm>
        </p:spPr>
        <p:txBody>
          <a:bodyPr>
            <a:normAutofit/>
          </a:bodyPr>
          <a:lstStyle/>
          <a:p>
            <a:r>
              <a:rPr lang="en-US" sz="2000" dirty="0"/>
              <a:t>10. Monitoring dan </a:t>
            </a:r>
            <a:r>
              <a:rPr lang="en-US" sz="2000" dirty="0" err="1"/>
              <a:t>Evaluasi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79835-F9F4-4192-8454-EE477C3ED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1211" y="1481668"/>
            <a:ext cx="7884055" cy="14647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dievaluasi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berkala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memastikan</a:t>
            </a:r>
            <a:r>
              <a:rPr lang="en-US" sz="2000" dirty="0"/>
              <a:t> </a:t>
            </a:r>
            <a:r>
              <a:rPr lang="en-US" sz="2000" dirty="0" err="1"/>
              <a:t>efektifitasnya</a:t>
            </a:r>
            <a:r>
              <a:rPr lang="en-US" sz="2000" dirty="0"/>
              <a:t>. </a:t>
            </a: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survei</a:t>
            </a:r>
            <a:r>
              <a:rPr lang="en-US" sz="2000" dirty="0"/>
              <a:t>, </a:t>
            </a:r>
            <a:r>
              <a:rPr lang="en-US" sz="2000" dirty="0" err="1"/>
              <a:t>wawancara</a:t>
            </a:r>
            <a:r>
              <a:rPr lang="en-US" sz="2000" dirty="0"/>
              <a:t> dan </a:t>
            </a:r>
            <a:r>
              <a:rPr lang="en-US" sz="2000" dirty="0" err="1"/>
              <a:t>laporan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pihak</a:t>
            </a:r>
            <a:r>
              <a:rPr lang="en-US" sz="2000" dirty="0"/>
              <a:t> </a:t>
            </a:r>
            <a:r>
              <a:rPr lang="en-US" sz="2000" dirty="0" err="1"/>
              <a:t>terkait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2002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7FFCF-485E-4874-A712-21613EEE3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392" y="751108"/>
            <a:ext cx="8911687" cy="451157"/>
          </a:xfrm>
        </p:spPr>
        <p:txBody>
          <a:bodyPr>
            <a:normAutofit/>
          </a:bodyPr>
          <a:lstStyle/>
          <a:p>
            <a:r>
              <a:rPr lang="en-US" sz="2000" dirty="0"/>
              <a:t>11. </a:t>
            </a:r>
            <a:r>
              <a:rPr lang="en-US" sz="2000" dirty="0" err="1"/>
              <a:t>Penutup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C848E-35F2-4549-BC9D-622E92393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812" y="1642533"/>
            <a:ext cx="7917921" cy="4699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200" dirty="0" err="1"/>
              <a:t>Diharapkan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adanya</a:t>
            </a:r>
            <a:r>
              <a:rPr lang="en-US" sz="2200" dirty="0"/>
              <a:t> program </a:t>
            </a:r>
            <a:r>
              <a:rPr lang="en-US" sz="2200" dirty="0" err="1"/>
              <a:t>ini</a:t>
            </a:r>
            <a:r>
              <a:rPr lang="en-US" sz="2200" dirty="0"/>
              <a:t>, </a:t>
            </a:r>
            <a:r>
              <a:rPr lang="en-US" sz="2200" dirty="0" err="1"/>
              <a:t>masyarakat</a:t>
            </a:r>
            <a:r>
              <a:rPr lang="en-US" sz="2200" dirty="0"/>
              <a:t>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lebih</a:t>
            </a:r>
            <a:r>
              <a:rPr lang="en-US" sz="2200" dirty="0"/>
              <a:t> </a:t>
            </a:r>
            <a:r>
              <a:rPr lang="en-US" sz="2200" dirty="0" err="1"/>
              <a:t>mandiri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menjaga</a:t>
            </a:r>
            <a:r>
              <a:rPr lang="en-US" sz="2200" dirty="0"/>
              <a:t> </a:t>
            </a:r>
            <a:r>
              <a:rPr lang="en-US" sz="2200" dirty="0" err="1"/>
              <a:t>kesehatannya</a:t>
            </a:r>
            <a:r>
              <a:rPr lang="en-US" sz="2200" dirty="0"/>
              <a:t>, </a:t>
            </a:r>
            <a:r>
              <a:rPr lang="en-US" sz="2200" dirty="0" err="1"/>
              <a:t>mengurangi</a:t>
            </a:r>
            <a:r>
              <a:rPr lang="en-US" sz="2200" dirty="0"/>
              <a:t> </a:t>
            </a:r>
            <a:r>
              <a:rPr lang="en-US" sz="2200" dirty="0" err="1"/>
              <a:t>tingkat</a:t>
            </a:r>
            <a:r>
              <a:rPr lang="en-US" sz="2200" dirty="0"/>
              <a:t> </a:t>
            </a:r>
            <a:r>
              <a:rPr lang="en-US" sz="2200" dirty="0" err="1"/>
              <a:t>kemiskinan</a:t>
            </a:r>
            <a:r>
              <a:rPr lang="en-US" sz="2200" dirty="0"/>
              <a:t> </a:t>
            </a:r>
            <a:r>
              <a:rPr lang="en-US" sz="2200" dirty="0" err="1"/>
              <a:t>serta</a:t>
            </a:r>
            <a:r>
              <a:rPr lang="en-US" sz="2200" dirty="0"/>
              <a:t> </a:t>
            </a:r>
            <a:r>
              <a:rPr lang="en-US" sz="2200" dirty="0" err="1"/>
              <a:t>menurunkan</a:t>
            </a:r>
            <a:r>
              <a:rPr lang="en-US" sz="2200" dirty="0"/>
              <a:t> </a:t>
            </a:r>
            <a:r>
              <a:rPr lang="en-US" sz="2200" dirty="0" err="1"/>
              <a:t>angka</a:t>
            </a:r>
            <a:r>
              <a:rPr lang="en-US" sz="2200" dirty="0"/>
              <a:t> stunting </a:t>
            </a:r>
            <a:r>
              <a:rPr lang="en-US" sz="2200" dirty="0" err="1"/>
              <a:t>secara</a:t>
            </a:r>
            <a:r>
              <a:rPr lang="en-US" sz="2200" dirty="0"/>
              <a:t> </a:t>
            </a:r>
            <a:r>
              <a:rPr lang="en-US" sz="2200" dirty="0" err="1"/>
              <a:t>signifikan</a:t>
            </a:r>
            <a:r>
              <a:rPr lang="en-US" sz="2200" dirty="0"/>
              <a:t>. </a:t>
            </a:r>
          </a:p>
          <a:p>
            <a:pPr marL="0" indent="0" algn="just">
              <a:buNone/>
            </a:pPr>
            <a:r>
              <a:rPr lang="en-US" sz="2200" dirty="0" err="1"/>
              <a:t>Sinergi</a:t>
            </a:r>
            <a:r>
              <a:rPr lang="en-US" sz="2200" dirty="0"/>
              <a:t> </a:t>
            </a:r>
            <a:r>
              <a:rPr lang="en-US" sz="2200" dirty="0" err="1"/>
              <a:t>antara</a:t>
            </a:r>
            <a:r>
              <a:rPr lang="en-US" sz="2200" dirty="0"/>
              <a:t> </a:t>
            </a:r>
            <a:r>
              <a:rPr lang="en-US" sz="2200" dirty="0" err="1"/>
              <a:t>pemerintah</a:t>
            </a:r>
            <a:r>
              <a:rPr lang="en-US" sz="2200" dirty="0"/>
              <a:t>, </a:t>
            </a:r>
            <a:r>
              <a:rPr lang="en-US" sz="2200" dirty="0" err="1"/>
              <a:t>masyarakat</a:t>
            </a:r>
            <a:r>
              <a:rPr lang="en-US" sz="2200" dirty="0"/>
              <a:t> dan stakeholder </a:t>
            </a:r>
            <a:r>
              <a:rPr lang="en-US" sz="2200" dirty="0" err="1"/>
              <a:t>terkait</a:t>
            </a:r>
            <a:r>
              <a:rPr lang="en-US" sz="2200" dirty="0"/>
              <a:t> </a:t>
            </a:r>
            <a:r>
              <a:rPr lang="en-US" sz="2200" dirty="0" err="1"/>
              <a:t>sangat</a:t>
            </a:r>
            <a:r>
              <a:rPr lang="en-US" sz="2200" dirty="0"/>
              <a:t> </a:t>
            </a:r>
            <a:r>
              <a:rPr lang="en-US" sz="2200" dirty="0" err="1"/>
              <a:t>diperlukan</a:t>
            </a:r>
            <a:r>
              <a:rPr lang="en-US" sz="2200" dirty="0"/>
              <a:t> </a:t>
            </a:r>
            <a:r>
              <a:rPr lang="en-US" sz="2200" dirty="0" err="1"/>
              <a:t>guna</a:t>
            </a:r>
            <a:r>
              <a:rPr lang="en-US" sz="2200" dirty="0"/>
              <a:t> </a:t>
            </a:r>
            <a:r>
              <a:rPr lang="en-US" sz="2200" dirty="0" err="1"/>
              <a:t>keberhasilan</a:t>
            </a:r>
            <a:r>
              <a:rPr lang="en-US" sz="2200" dirty="0"/>
              <a:t> program </a:t>
            </a:r>
            <a:r>
              <a:rPr lang="en-US" sz="2200" dirty="0" err="1"/>
              <a:t>ini</a:t>
            </a:r>
            <a:r>
              <a:rPr lang="en-US" sz="2200" dirty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sz="1100" dirty="0"/>
              <a:t>File : </a:t>
            </a:r>
            <a:r>
              <a:rPr lang="en-US" sz="1100" dirty="0" err="1"/>
              <a:t>Kesra</a:t>
            </a:r>
            <a:r>
              <a:rPr lang="en-US" sz="1100"/>
              <a:t> 2025/KAK`25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87024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32F5-D93C-473C-98DC-EC65FBD40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934" y="730423"/>
            <a:ext cx="9601196" cy="457201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 Black" panose="020B0A04020102020204" pitchFamily="34" charset="0"/>
              </a:rPr>
              <a:t>DOKUMENTASI KEGIATAN AKSI DONOR DARAH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FC772F-5E59-412F-AF8A-9FAC47AF5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7078" y="3749383"/>
            <a:ext cx="4227899" cy="23781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4E41F2-8B33-4A5A-ACE7-603F02424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1" y="1302929"/>
            <a:ext cx="2624666" cy="4824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CB420F-6A57-4CF3-B404-5E7E172E2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612" y="1302928"/>
            <a:ext cx="4227900" cy="2378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420096-2D1B-459C-84BA-05BA77915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657" y="1302927"/>
            <a:ext cx="3736630" cy="23781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5C3843-29F4-4B96-BE5D-1DF123B43F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588" y="3749382"/>
            <a:ext cx="3720208" cy="237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12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74A256-4B38-42EA-8FAA-80CB78FC0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82132"/>
            <a:ext cx="2895600" cy="4893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9ECF3-6431-4961-B2EE-8AB069335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5740400" y="2285999"/>
            <a:ext cx="5156198" cy="44026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25CCAC-BFBB-400A-A50F-0C7B2327B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333" y="982132"/>
            <a:ext cx="3124200" cy="48937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DEC33A-2B8B-49D1-B7D2-DA06768A3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144" y="982132"/>
            <a:ext cx="3260453" cy="489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24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0BD0E2-2CDC-4AC2-9115-3F3843B79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067" y="982130"/>
            <a:ext cx="4131733" cy="24468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DDA34-4C49-4949-80EB-E2E3B7563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667" y="3877732"/>
            <a:ext cx="6874930" cy="199813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3C563-5345-45DC-B40E-98B72D099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0" y="982131"/>
            <a:ext cx="2514600" cy="48937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5044A7-BE47-476D-B6F8-9729FB97C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602" y="3488267"/>
            <a:ext cx="4140198" cy="2387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4E89F3-BC0E-4C70-96FC-446058099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7135" y="982130"/>
            <a:ext cx="2870195" cy="489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2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8EFBBC-F1EC-45A4-A142-C6E5D2875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32" y="982132"/>
            <a:ext cx="2752726" cy="48937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2228ED-2BFD-4917-962D-B18BC52F0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199" y="994832"/>
            <a:ext cx="2628900" cy="48937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F0D2C5-3937-47D0-9BE5-F4500F4AC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727" y="969433"/>
            <a:ext cx="4267203" cy="2400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058F6B-50ED-428C-93E5-DF038842D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2727" y="3441699"/>
            <a:ext cx="4267204" cy="244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49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571065-545C-4FAA-A998-1AFED18AE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97" y="982132"/>
            <a:ext cx="2751665" cy="4891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A28766-6391-4B7B-A883-82D96147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73E9EE6-4C43-4C2C-B42F-E013E4750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88469" y="2133600"/>
            <a:ext cx="6716888" cy="377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E465BB-8610-4A12-8153-1CF3F5934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315" y="982132"/>
            <a:ext cx="4349989" cy="2446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8C4B92-A442-416D-99A3-0153186C2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491" y="982132"/>
            <a:ext cx="2571751" cy="489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56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EC1813-1B5A-4F4B-8A68-11CD383CB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1" y="982120"/>
            <a:ext cx="3105154" cy="48937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A3E8E0-1F51-46FB-842C-C52ABC7F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98A6AA8-04B0-4FC9-A261-2811394C9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12089" y="982125"/>
            <a:ext cx="2984509" cy="48937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4460E8-468E-4029-BCDA-33CEE06A7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1" y="982120"/>
            <a:ext cx="3105154" cy="489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99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2E89C-985A-40A5-A2CA-BEB9A8F2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E68E45-BCA1-40BC-9B7B-02A8FBE94B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5178" y="1430865"/>
            <a:ext cx="5898444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87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CAD1-9CF0-41BA-AE2F-C86BB84B6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534" y="634999"/>
            <a:ext cx="8754532" cy="71120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Arial Black" panose="020B0A04020102020204" pitchFamily="34" charset="0"/>
              </a:rPr>
              <a:t>DOKUMENTASI RAKOOR TKSK &amp; PSM TERKAIT DATA BPNT TAHUN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80927-739F-48EF-92A4-FE1B34768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199" y="1346201"/>
            <a:ext cx="3301999" cy="2651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99ADC-304A-4DBC-A626-406664940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35" y="3881323"/>
            <a:ext cx="4425965" cy="27242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59431E-82F0-4D13-A61F-7821011B5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167" y="1346201"/>
            <a:ext cx="4398434" cy="2474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3AFB74-5444-49DE-8408-0793D16BB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1454" y="3923243"/>
            <a:ext cx="4690546" cy="263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80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25CA2-B067-41BB-95E8-84C79A30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67" y="795866"/>
            <a:ext cx="9601196" cy="482601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rial Black" panose="020B0A04020102020204" pitchFamily="34" charset="0"/>
              </a:rPr>
              <a:t>DOKUMENTASI REMBUK STUNTING TINGKAT KECAMATAN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1B0D3-77BE-40BC-8867-EA8A853E8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19197"/>
            <a:ext cx="4728165" cy="2659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151158-6D9D-42F7-8A14-ACE0A1392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637" y="1210727"/>
            <a:ext cx="4743223" cy="26680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F67A14-E5E1-48E3-8717-99D8F4782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3979327"/>
            <a:ext cx="4728165" cy="265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9507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323</TotalTime>
  <Words>493</Words>
  <Application>Microsoft Office PowerPoint</Application>
  <PresentationFormat>Widescreen</PresentationFormat>
  <Paragraphs>78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Century Gothic</vt:lpstr>
      <vt:lpstr>Wingdings</vt:lpstr>
      <vt:lpstr>Wingdings 3</vt:lpstr>
      <vt:lpstr>Wisp</vt:lpstr>
      <vt:lpstr>PowerPoint Presentation</vt:lpstr>
      <vt:lpstr>PowerPoint Presentation</vt:lpstr>
      <vt:lpstr>2. Maksud dan Tujuan</vt:lpstr>
      <vt:lpstr>3. Sasaran Kegiatan</vt:lpstr>
      <vt:lpstr>4. Ruang Lingkup Kegiatan</vt:lpstr>
      <vt:lpstr>5. Out Put Yang Diharapkan</vt:lpstr>
      <vt:lpstr>6. Waktu dan Lokasi Kegiatan</vt:lpstr>
      <vt:lpstr>7. Sumber Pendapatan</vt:lpstr>
      <vt:lpstr>PowerPoint Presentation</vt:lpstr>
      <vt:lpstr>8. Indikator Keberhasilan</vt:lpstr>
      <vt:lpstr>9. Mekanisme Pelaksanaan</vt:lpstr>
      <vt:lpstr>10. Monitoring dan Evaluasi</vt:lpstr>
      <vt:lpstr>11. Penutup</vt:lpstr>
      <vt:lpstr>DOKUMENTASI KEGIATAN AKSI DONOR DARAH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DOKUMENTASI RAKOOR TKSK &amp; PSM TERKAIT DATA BPNT TAHUN 2025</vt:lpstr>
      <vt:lpstr>DOKUMENTASI REMBUK STUNTING TINGKAT KECAMATAN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RAPAT PERSIAPAN AKSI DONOR DARAH</dc:title>
  <dc:creator>user</dc:creator>
  <cp:lastModifiedBy>user</cp:lastModifiedBy>
  <cp:revision>40</cp:revision>
  <cp:lastPrinted>2025-03-04T01:12:38Z</cp:lastPrinted>
  <dcterms:created xsi:type="dcterms:W3CDTF">2025-02-14T04:20:55Z</dcterms:created>
  <dcterms:modified xsi:type="dcterms:W3CDTF">2025-03-04T01:23:44Z</dcterms:modified>
</cp:coreProperties>
</file>