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5" r:id="rId5"/>
    <p:sldId id="267" r:id="rId6"/>
    <p:sldId id="273" r:id="rId7"/>
    <p:sldId id="275" r:id="rId8"/>
    <p:sldId id="277" r:id="rId9"/>
    <p:sldId id="279" r:id="rId10"/>
    <p:sldId id="268" r:id="rId11"/>
    <p:sldId id="269" r:id="rId12"/>
    <p:sldId id="272" r:id="rId13"/>
    <p:sldId id="281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1FF"/>
    <a:srgbClr val="FF99FF"/>
    <a:srgbClr val="33CCFF"/>
    <a:srgbClr val="FF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713" autoAdjust="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Grafik usulan realisasi &amp; yang sudah teralisasi di tahun 2017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Yang di ajukan</c:v>
                </c:pt>
                <c:pt idx="1">
                  <c:v>Teralisasi oleh BAPPEDA</c:v>
                </c:pt>
                <c:pt idx="2">
                  <c:v>Terealisasi oleh FORUM KOTAKU 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</c:ser>
        <c:shape val="pyramid"/>
        <c:axId val="68336640"/>
        <c:axId val="68346624"/>
        <c:axId val="0"/>
      </c:bar3DChart>
      <c:catAx>
        <c:axId val="68336640"/>
        <c:scaling>
          <c:orientation val="minMax"/>
        </c:scaling>
        <c:axPos val="b"/>
        <c:tickLblPos val="nextTo"/>
        <c:crossAx val="68346624"/>
        <c:crosses val="autoZero"/>
        <c:auto val="1"/>
        <c:lblAlgn val="ctr"/>
        <c:lblOffset val="100"/>
      </c:catAx>
      <c:valAx>
        <c:axId val="68346624"/>
        <c:scaling>
          <c:orientation val="minMax"/>
        </c:scaling>
        <c:axPos val="l"/>
        <c:majorGridlines/>
        <c:numFmt formatCode="General" sourceLinked="1"/>
        <c:tickLblPos val="nextTo"/>
        <c:crossAx val="6833664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7982-7469-45EA-9277-49F5D23975A6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7CC4-9812-48C9-9A2F-119BD4801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7982-7469-45EA-9277-49F5D23975A6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7CC4-9812-48C9-9A2F-119BD4801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7982-7469-45EA-9277-49F5D23975A6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7CC4-9812-48C9-9A2F-119BD4801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7982-7469-45EA-9277-49F5D23975A6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7CC4-9812-48C9-9A2F-119BD4801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7982-7469-45EA-9277-49F5D23975A6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7CC4-9812-48C9-9A2F-119BD4801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7982-7469-45EA-9277-49F5D23975A6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7CC4-9812-48C9-9A2F-119BD4801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7982-7469-45EA-9277-49F5D23975A6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7CC4-9812-48C9-9A2F-119BD4801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7982-7469-45EA-9277-49F5D23975A6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7CC4-9812-48C9-9A2F-119BD4801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7982-7469-45EA-9277-49F5D23975A6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7CC4-9812-48C9-9A2F-119BD4801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7982-7469-45EA-9277-49F5D23975A6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7CC4-9812-48C9-9A2F-119BD4801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7982-7469-45EA-9277-49F5D23975A6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07CC4-9812-48C9-9A2F-119BD4801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27982-7469-45EA-9277-49F5D23975A6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07CC4-9812-48C9-9A2F-119BD4801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44" y="2130425"/>
            <a:ext cx="8786874" cy="1470025"/>
          </a:xfrm>
        </p:spPr>
        <p:txBody>
          <a:bodyPr>
            <a:noAutofit/>
          </a:bodyPr>
          <a:lstStyle/>
          <a:p>
            <a:r>
              <a:rPr lang="en-US" sz="6000" b="1" dirty="0" err="1" smtClean="0">
                <a:solidFill>
                  <a:schemeClr val="accent1"/>
                </a:solidFill>
                <a:latin typeface="Monotype Corsiva" pitchFamily="66" charset="0"/>
              </a:rPr>
              <a:t>Musrenbang</a:t>
            </a:r>
            <a:r>
              <a:rPr lang="en-US" sz="6000" b="1" dirty="0" smtClean="0">
                <a:solidFill>
                  <a:schemeClr val="accent1"/>
                </a:solidFill>
                <a:latin typeface="Monotype Corsiva" pitchFamily="66" charset="0"/>
              </a:rPr>
              <a:t/>
            </a:r>
            <a:br>
              <a:rPr lang="en-US" sz="6000" b="1" dirty="0" smtClean="0">
                <a:solidFill>
                  <a:schemeClr val="accent1"/>
                </a:solidFill>
                <a:latin typeface="Monotype Corsiva" pitchFamily="66" charset="0"/>
              </a:rPr>
            </a:br>
            <a:r>
              <a:rPr lang="en-US" sz="6000" b="1" dirty="0" err="1" smtClean="0">
                <a:solidFill>
                  <a:schemeClr val="accent1"/>
                </a:solidFill>
                <a:latin typeface="Monotype Corsiva" pitchFamily="66" charset="0"/>
              </a:rPr>
              <a:t>Kelurahan</a:t>
            </a:r>
            <a:r>
              <a:rPr lang="en-US" sz="6000" b="1" dirty="0" smtClean="0">
                <a:solidFill>
                  <a:schemeClr val="accent1"/>
                </a:solidFill>
                <a:latin typeface="Monotype Corsiva" pitchFamily="66" charset="0"/>
              </a:rPr>
              <a:t> </a:t>
            </a:r>
            <a:r>
              <a:rPr lang="en-US" sz="6000" b="1" dirty="0" err="1" smtClean="0">
                <a:solidFill>
                  <a:schemeClr val="accent1"/>
                </a:solidFill>
                <a:latin typeface="Monotype Corsiva" pitchFamily="66" charset="0"/>
              </a:rPr>
              <a:t>Temindung</a:t>
            </a:r>
            <a:r>
              <a:rPr lang="en-US" sz="6000" b="1" dirty="0" smtClean="0">
                <a:solidFill>
                  <a:schemeClr val="accent1"/>
                </a:solidFill>
                <a:latin typeface="Monotype Corsiva" pitchFamily="66" charset="0"/>
              </a:rPr>
              <a:t> </a:t>
            </a:r>
            <a:r>
              <a:rPr lang="en-US" sz="6000" b="1" dirty="0" err="1" smtClean="0">
                <a:solidFill>
                  <a:schemeClr val="accent1"/>
                </a:solidFill>
                <a:latin typeface="Monotype Corsiva" pitchFamily="66" charset="0"/>
              </a:rPr>
              <a:t>Permai</a:t>
            </a:r>
            <a:r>
              <a:rPr lang="en-US" sz="6000" b="1" dirty="0" smtClean="0">
                <a:solidFill>
                  <a:schemeClr val="accent1"/>
                </a:solidFill>
                <a:latin typeface="Monotype Corsiva" pitchFamily="66" charset="0"/>
              </a:rPr>
              <a:t/>
            </a:r>
            <a:br>
              <a:rPr lang="en-US" sz="6000" b="1" dirty="0" smtClean="0">
                <a:solidFill>
                  <a:schemeClr val="accent1"/>
                </a:solidFill>
                <a:latin typeface="Monotype Corsiva" pitchFamily="66" charset="0"/>
              </a:rPr>
            </a:br>
            <a:r>
              <a:rPr lang="en-US" sz="6000" b="1" dirty="0" err="1" smtClean="0">
                <a:solidFill>
                  <a:schemeClr val="accent1"/>
                </a:solidFill>
                <a:latin typeface="Monotype Corsiva" pitchFamily="66" charset="0"/>
              </a:rPr>
              <a:t>Kecamatan</a:t>
            </a:r>
            <a:r>
              <a:rPr lang="en-US" sz="6000" b="1" dirty="0" smtClean="0">
                <a:solidFill>
                  <a:schemeClr val="accent1"/>
                </a:solidFill>
                <a:latin typeface="Monotype Corsiva" pitchFamily="66" charset="0"/>
              </a:rPr>
              <a:t> Sungai Pinang</a:t>
            </a:r>
            <a:br>
              <a:rPr lang="en-US" sz="6000" b="1" dirty="0" smtClean="0">
                <a:solidFill>
                  <a:schemeClr val="accent1"/>
                </a:solidFill>
                <a:latin typeface="Monotype Corsiva" pitchFamily="66" charset="0"/>
              </a:rPr>
            </a:br>
            <a:r>
              <a:rPr lang="en-US" sz="6000" b="1" dirty="0" err="1" smtClean="0">
                <a:solidFill>
                  <a:schemeClr val="accent1"/>
                </a:solidFill>
                <a:latin typeface="Monotype Corsiva" pitchFamily="66" charset="0"/>
              </a:rPr>
              <a:t>Tahun</a:t>
            </a:r>
            <a:r>
              <a:rPr lang="en-US" sz="6000" b="1" dirty="0" smtClean="0">
                <a:solidFill>
                  <a:schemeClr val="accent1"/>
                </a:solidFill>
                <a:latin typeface="Monotype Corsiva" pitchFamily="66" charset="0"/>
              </a:rPr>
              <a:t> 2018-2019</a:t>
            </a:r>
            <a:endParaRPr lang="en-US" sz="6000" b="1" dirty="0">
              <a:solidFill>
                <a:schemeClr val="accent1"/>
              </a:solidFill>
              <a:latin typeface="Monotype Corsiva" pitchFamily="66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714876" y="6072206"/>
            <a:ext cx="4214842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#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Samarinda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,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14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Desember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2017 </a:t>
            </a:r>
            <a:r>
              <a:rPr lang="en-US" sz="2400" b="1" dirty="0" smtClean="0">
                <a:solidFill>
                  <a:srgbClr val="FF0000"/>
                </a:solidFill>
                <a:latin typeface="Monotype Corsiva" pitchFamily="66" charset="0"/>
              </a:rPr>
              <a:t>#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1857364"/>
            <a:ext cx="7572428" cy="2643206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latin typeface="Lucida Handwriting" pitchFamily="66" charset="0"/>
              </a:rPr>
              <a:t>Selamat</a:t>
            </a:r>
            <a:r>
              <a:rPr lang="en-US" sz="6000" dirty="0" smtClean="0">
                <a:latin typeface="Lucida Handwriting" pitchFamily="66" charset="0"/>
              </a:rPr>
              <a:t> </a:t>
            </a:r>
            <a:r>
              <a:rPr lang="en-US" sz="6000" dirty="0" err="1" smtClean="0">
                <a:latin typeface="Lucida Handwriting" pitchFamily="66" charset="0"/>
              </a:rPr>
              <a:t>Datang</a:t>
            </a:r>
            <a:endParaRPr lang="en-US" sz="6000" dirty="0">
              <a:latin typeface="Lucida Handwriting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Nyala" pitchFamily="2" charset="0"/>
              </a:rPr>
              <a:t>SEJARAH TERBENTUKNYA </a:t>
            </a:r>
            <a:br>
              <a:rPr lang="en-US" b="1" dirty="0" smtClean="0">
                <a:latin typeface="Nyala" pitchFamily="2" charset="0"/>
              </a:rPr>
            </a:br>
            <a:r>
              <a:rPr lang="en-US" b="1" dirty="0" smtClean="0">
                <a:latin typeface="Nyala" pitchFamily="2" charset="0"/>
              </a:rPr>
              <a:t>KELURAHAN TEMINDUNG PERMAI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buNone/>
            </a:pPr>
            <a:r>
              <a:rPr lang="en-US" dirty="0" smtClean="0">
                <a:latin typeface="Nyala" pitchFamily="2" charset="0"/>
              </a:rPr>
              <a:t>		</a:t>
            </a:r>
            <a:r>
              <a:rPr lang="en-US" dirty="0" err="1" smtClean="0">
                <a:latin typeface="Nyala" pitchFamily="2" charset="0"/>
              </a:rPr>
              <a:t>Kelurahan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Temindung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Permai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merupakan</a:t>
            </a:r>
            <a:r>
              <a:rPr lang="en-US" dirty="0" smtClean="0">
                <a:latin typeface="Nyala" pitchFamily="2" charset="0"/>
              </a:rPr>
              <a:t>  </a:t>
            </a:r>
            <a:r>
              <a:rPr lang="en-US" dirty="0" err="1" smtClean="0">
                <a:latin typeface="Nyala" pitchFamily="2" charset="0"/>
              </a:rPr>
              <a:t>salah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satu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Kelurahan</a:t>
            </a:r>
            <a:r>
              <a:rPr lang="en-US" dirty="0" smtClean="0">
                <a:latin typeface="Nyala" pitchFamily="2" charset="0"/>
              </a:rPr>
              <a:t> yang </a:t>
            </a:r>
            <a:r>
              <a:rPr lang="en-US" dirty="0" err="1" smtClean="0">
                <a:latin typeface="Nyala" pitchFamily="2" charset="0"/>
              </a:rPr>
              <a:t>ada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di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wilayah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Kecamatan</a:t>
            </a:r>
            <a:r>
              <a:rPr lang="en-US" dirty="0" smtClean="0">
                <a:latin typeface="Nyala" pitchFamily="2" charset="0"/>
              </a:rPr>
              <a:t> Sungai Pinang. </a:t>
            </a:r>
            <a:r>
              <a:rPr lang="en-US" dirty="0" err="1" smtClean="0">
                <a:latin typeface="Nyala" pitchFamily="2" charset="0"/>
              </a:rPr>
              <a:t>Dengan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luas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wilayah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Kelurahan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Temindung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Permai</a:t>
            </a:r>
            <a:r>
              <a:rPr lang="en-US" dirty="0" smtClean="0">
                <a:latin typeface="Nyala" pitchFamily="2" charset="0"/>
              </a:rPr>
              <a:t> ± 130,56 Ha, </a:t>
            </a:r>
            <a:r>
              <a:rPr lang="en-US" dirty="0" err="1" smtClean="0">
                <a:latin typeface="Nyala" pitchFamily="2" charset="0"/>
              </a:rPr>
              <a:t>dengan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jumlah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penduduk</a:t>
            </a:r>
            <a:r>
              <a:rPr lang="en-US" dirty="0" smtClean="0">
                <a:latin typeface="Nyala" pitchFamily="2" charset="0"/>
              </a:rPr>
              <a:t> 16627 </a:t>
            </a:r>
            <a:r>
              <a:rPr lang="en-US" dirty="0" err="1" smtClean="0">
                <a:latin typeface="Nyala" pitchFamily="2" charset="0"/>
              </a:rPr>
              <a:t>Jiwa</a:t>
            </a:r>
            <a:r>
              <a:rPr lang="en-US" dirty="0" smtClean="0">
                <a:latin typeface="Nyala" pitchFamily="2" charset="0"/>
              </a:rPr>
              <a:t> yang </a:t>
            </a:r>
            <a:r>
              <a:rPr lang="en-US" dirty="0" err="1" smtClean="0">
                <a:latin typeface="Nyala" pitchFamily="2" charset="0"/>
              </a:rPr>
              <a:t>terdiri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dari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Laki-laki</a:t>
            </a:r>
            <a:r>
              <a:rPr lang="en-US" dirty="0" smtClean="0">
                <a:latin typeface="Nyala" pitchFamily="2" charset="0"/>
              </a:rPr>
              <a:t> : 9.441 </a:t>
            </a:r>
            <a:r>
              <a:rPr lang="en-US" dirty="0" err="1" smtClean="0">
                <a:latin typeface="Nyala" pitchFamily="2" charset="0"/>
              </a:rPr>
              <a:t>Jiwa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dan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Perempuan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sebanyak</a:t>
            </a:r>
            <a:r>
              <a:rPr lang="en-US" dirty="0" smtClean="0">
                <a:latin typeface="Nyala" pitchFamily="2" charset="0"/>
              </a:rPr>
              <a:t> 8.743 </a:t>
            </a:r>
            <a:r>
              <a:rPr lang="en-US" dirty="0" err="1" smtClean="0">
                <a:latin typeface="Nyala" pitchFamily="2" charset="0"/>
              </a:rPr>
              <a:t>Jiwa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dengan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jumlah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Kepala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Keluarga</a:t>
            </a:r>
            <a:r>
              <a:rPr lang="en-US" dirty="0" smtClean="0">
                <a:latin typeface="Nyala" pitchFamily="2" charset="0"/>
              </a:rPr>
              <a:t> 4153 KK yang </a:t>
            </a:r>
            <a:r>
              <a:rPr lang="en-US" dirty="0" err="1" smtClean="0">
                <a:latin typeface="Nyala" pitchFamily="2" charset="0"/>
              </a:rPr>
              <a:t>tersebar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dalam</a:t>
            </a:r>
            <a:r>
              <a:rPr lang="en-US" dirty="0" smtClean="0">
                <a:latin typeface="Nyala" pitchFamily="2" charset="0"/>
              </a:rPr>
              <a:t> 39 </a:t>
            </a:r>
            <a:r>
              <a:rPr lang="en-US" dirty="0" err="1" smtClean="0">
                <a:latin typeface="Nyala" pitchFamily="2" charset="0"/>
              </a:rPr>
              <a:t>Rukun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Tetangga</a:t>
            </a:r>
            <a:r>
              <a:rPr lang="en-US" dirty="0" smtClean="0">
                <a:latin typeface="Nyala" pitchFamily="2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err="1" smtClean="0">
                <a:solidFill>
                  <a:srgbClr val="002060"/>
                </a:solidFill>
                <a:latin typeface="Nyala" pitchFamily="2" charset="0"/>
              </a:rPr>
              <a:t>Realisasi</a:t>
            </a:r>
            <a:r>
              <a:rPr lang="en-US" b="1" dirty="0" smtClean="0">
                <a:solidFill>
                  <a:srgbClr val="002060"/>
                </a:solidFill>
                <a:latin typeface="Nyala" pitchFamily="2" charset="0"/>
              </a:rPr>
              <a:t> Yang </a:t>
            </a:r>
            <a:r>
              <a:rPr lang="en-US" b="1" dirty="0" err="1" smtClean="0">
                <a:solidFill>
                  <a:srgbClr val="002060"/>
                </a:solidFill>
                <a:latin typeface="Nyala" pitchFamily="2" charset="0"/>
              </a:rPr>
              <a:t>Terlaksana</a:t>
            </a:r>
            <a:r>
              <a:rPr lang="en-US" b="1" dirty="0" smtClean="0">
                <a:solidFill>
                  <a:srgbClr val="002060"/>
                </a:solidFill>
                <a:latin typeface="Nyala" pitchFamily="2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Nyala" pitchFamily="2" charset="0"/>
              </a:rPr>
            </a:br>
            <a:r>
              <a:rPr lang="en-US" b="1" dirty="0" err="1" smtClean="0">
                <a:solidFill>
                  <a:srgbClr val="002060"/>
                </a:solidFill>
                <a:latin typeface="Nyala" pitchFamily="2" charset="0"/>
              </a:rPr>
              <a:t>Pada</a:t>
            </a:r>
            <a:r>
              <a:rPr lang="en-US" b="1" dirty="0" smtClean="0">
                <a:solidFill>
                  <a:srgbClr val="002060"/>
                </a:solidFill>
                <a:latin typeface="Nyala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yala" pitchFamily="2" charset="0"/>
              </a:rPr>
              <a:t>Musrenbang</a:t>
            </a:r>
            <a:r>
              <a:rPr lang="en-US" b="1" dirty="0" smtClean="0">
                <a:solidFill>
                  <a:srgbClr val="002060"/>
                </a:solidFill>
                <a:latin typeface="Nyala" pitchFamily="2" charset="0"/>
              </a:rPr>
              <a:t> Di </a:t>
            </a:r>
            <a:r>
              <a:rPr lang="en-US" b="1" dirty="0" err="1" smtClean="0">
                <a:solidFill>
                  <a:srgbClr val="002060"/>
                </a:solidFill>
                <a:latin typeface="Nyala" pitchFamily="2" charset="0"/>
              </a:rPr>
              <a:t>Tahun</a:t>
            </a:r>
            <a:r>
              <a:rPr lang="en-US" b="1" dirty="0" smtClean="0">
                <a:solidFill>
                  <a:srgbClr val="002060"/>
                </a:solidFill>
                <a:latin typeface="Nyala" pitchFamily="2" charset="0"/>
              </a:rPr>
              <a:t> 2017</a:t>
            </a:r>
            <a:endParaRPr lang="en-US" b="1" dirty="0">
              <a:solidFill>
                <a:srgbClr val="002060"/>
              </a:solidFill>
              <a:latin typeface="Nyala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28594" y="1857364"/>
          <a:ext cx="8129596" cy="3429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615"/>
                <a:gridCol w="1691527"/>
                <a:gridCol w="928694"/>
                <a:gridCol w="1357322"/>
                <a:gridCol w="1071570"/>
                <a:gridCol w="1071570"/>
                <a:gridCol w="1557298"/>
              </a:tblGrid>
              <a:tr h="68580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No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Lokasi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RT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Jenis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Kegiatan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Volume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Jalan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(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PxL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)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Ketebalan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Jalan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Keterangan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  <a:p>
                      <a:pPr algn="ctr"/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Waktu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pengerjaan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68580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1.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Nyala" pitchFamily="2" charset="0"/>
                        </a:rPr>
                        <a:t>Jln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.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Pemuda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 IV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Blok.A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RT. 003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Nyala" pitchFamily="2" charset="0"/>
                        </a:rPr>
                        <a:t>Semenisasi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jalan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Nyala" pitchFamily="2" charset="0"/>
                        </a:rPr>
                        <a:t>136 x 4</a:t>
                      </a:r>
                    </a:p>
                    <a:p>
                      <a:pPr algn="ctr"/>
                      <a:r>
                        <a:rPr lang="en-US" sz="1400" baseline="0" dirty="0" smtClean="0">
                          <a:latin typeface="Nyala" pitchFamily="2" charset="0"/>
                        </a:rPr>
                        <a:t> = 544 m²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15 cm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Nyala" pitchFamily="2" charset="0"/>
                        </a:rPr>
                        <a:t>11 – 13 September 2017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68580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2.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Nyala" pitchFamily="2" charset="0"/>
                        </a:rPr>
                        <a:t>Jln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.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Pemuda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 IV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Blok.B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RT. 003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Nyala" pitchFamily="2" charset="0"/>
                        </a:rPr>
                        <a:t>Semenisasi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jalan</a:t>
                      </a:r>
                      <a:endParaRPr lang="en-US" sz="1400" dirty="0" smtClean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136 x 4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 = </a:t>
                      </a:r>
                      <a:r>
                        <a:rPr lang="en-US" sz="1400" baseline="0" dirty="0" smtClean="0">
                          <a:latin typeface="Nyala" pitchFamily="2" charset="0"/>
                        </a:rPr>
                        <a:t>544 m²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15 cm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07 – 10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Agustus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 2017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68580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3.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Nyala" pitchFamily="2" charset="0"/>
                        </a:rPr>
                        <a:t>Jln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.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D.I.Panjaitan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RT. 036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Nyala" pitchFamily="2" charset="0"/>
                        </a:rPr>
                        <a:t>Semenisasi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jalan</a:t>
                      </a:r>
                      <a:endParaRPr lang="en-US" sz="1400" dirty="0" smtClean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76 x 2,5</a:t>
                      </a:r>
                    </a:p>
                    <a:p>
                      <a:pPr algn="ctr"/>
                      <a:r>
                        <a:rPr lang="en-US" sz="1400" baseline="0" dirty="0" smtClean="0">
                          <a:latin typeface="Nyala" pitchFamily="2" charset="0"/>
                        </a:rPr>
                        <a:t> = 190 m² 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12 cm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10 – 11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Agustus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 2017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68580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4.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Nyala" pitchFamily="2" charset="0"/>
                        </a:rPr>
                        <a:t>Jln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.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D.I.Panjaitan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Gg.Kali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Benawa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 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RT. 037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Nyala" pitchFamily="2" charset="0"/>
                        </a:rPr>
                        <a:t>Semenisasi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jalan</a:t>
                      </a:r>
                      <a:endParaRPr lang="en-US" sz="1400" dirty="0" smtClean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80 x 3,6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 = 288 </a:t>
                      </a:r>
                      <a:r>
                        <a:rPr lang="en-US" sz="1400" baseline="0" dirty="0" smtClean="0">
                          <a:latin typeface="Nyala" pitchFamily="2" charset="0"/>
                        </a:rPr>
                        <a:t>m²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15 cm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Nyala" pitchFamily="2" charset="0"/>
                        </a:rPr>
                        <a:t>20 – 22 </a:t>
                      </a:r>
                      <a:r>
                        <a:rPr lang="en-US" sz="1400" dirty="0" err="1" smtClean="0">
                          <a:latin typeface="Nyala" pitchFamily="2" charset="0"/>
                        </a:rPr>
                        <a:t>Agustus</a:t>
                      </a:r>
                      <a:r>
                        <a:rPr lang="en-US" sz="1400" dirty="0" smtClean="0">
                          <a:latin typeface="Nyala" pitchFamily="2" charset="0"/>
                        </a:rPr>
                        <a:t> 2017</a:t>
                      </a:r>
                      <a:endParaRPr lang="en-US" sz="1400" dirty="0">
                        <a:latin typeface="Nyala" pitchFamily="2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143000"/>
          </a:xfrm>
        </p:spPr>
        <p:txBody>
          <a:bodyPr>
            <a:noAutofit/>
          </a:bodyPr>
          <a:lstStyle/>
          <a:p>
            <a:pPr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it-IT" sz="3600" b="1" dirty="0" smtClean="0">
                <a:solidFill>
                  <a:prstClr val="black"/>
                </a:solidFill>
                <a:latin typeface="Nyala" pitchFamily="2" charset="0"/>
              </a:rPr>
              <a:t>Grafik Usulan Realisasi Dan Yang Sudah Teralisasi </a:t>
            </a:r>
            <a:br>
              <a:rPr lang="it-IT" sz="3600" b="1" dirty="0" smtClean="0">
                <a:solidFill>
                  <a:prstClr val="black"/>
                </a:solidFill>
                <a:latin typeface="Nyala" pitchFamily="2" charset="0"/>
              </a:rPr>
            </a:br>
            <a:r>
              <a:rPr lang="it-IT" sz="3600" b="1" dirty="0" smtClean="0">
                <a:solidFill>
                  <a:prstClr val="black"/>
                </a:solidFill>
                <a:latin typeface="Nyala" pitchFamily="2" charset="0"/>
              </a:rPr>
              <a:t>Di Tahun 2017</a:t>
            </a:r>
            <a:endParaRPr lang="en-US" sz="3600" dirty="0">
              <a:latin typeface="Nyala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Nyala" pitchFamily="2" charset="0"/>
              </a:rPr>
              <a:t>DOKUMENTASI TAHUN 2017</a:t>
            </a:r>
            <a:br>
              <a:rPr lang="en-US" sz="2400" b="1" dirty="0" smtClean="0">
                <a:latin typeface="Nyala" pitchFamily="2" charset="0"/>
              </a:rPr>
            </a:br>
            <a:r>
              <a:rPr lang="en-US" sz="2400" b="1" dirty="0" err="1" smtClean="0">
                <a:latin typeface="Nyala" pitchFamily="2" charset="0"/>
              </a:rPr>
              <a:t>Musrenbang</a:t>
            </a:r>
            <a:r>
              <a:rPr lang="en-US" sz="2400" b="1" dirty="0" smtClean="0">
                <a:latin typeface="Nyala" pitchFamily="2" charset="0"/>
              </a:rPr>
              <a:t> </a:t>
            </a:r>
            <a:r>
              <a:rPr lang="en-US" sz="2400" b="1" dirty="0" err="1" smtClean="0">
                <a:latin typeface="Nyala" pitchFamily="2" charset="0"/>
              </a:rPr>
              <a:t>Semenisasi</a:t>
            </a:r>
            <a:r>
              <a:rPr lang="en-US" sz="2400" b="1" dirty="0" smtClean="0">
                <a:latin typeface="Nyala" pitchFamily="2" charset="0"/>
              </a:rPr>
              <a:t> </a:t>
            </a:r>
            <a:r>
              <a:rPr lang="en-US" sz="2400" b="1" dirty="0" err="1" smtClean="0">
                <a:latin typeface="Nyala" pitchFamily="2" charset="0"/>
              </a:rPr>
              <a:t>Jalan</a:t>
            </a:r>
            <a:r>
              <a:rPr lang="en-US" sz="2400" b="1" dirty="0" smtClean="0">
                <a:latin typeface="Nyala" pitchFamily="2" charset="0"/>
              </a:rPr>
              <a:t> (</a:t>
            </a:r>
            <a:r>
              <a:rPr lang="en-US" sz="2400" b="1" dirty="0" err="1" smtClean="0">
                <a:latin typeface="Nyala" pitchFamily="2" charset="0"/>
              </a:rPr>
              <a:t>olah</a:t>
            </a:r>
            <a:r>
              <a:rPr lang="en-US" sz="2400" b="1" dirty="0" smtClean="0">
                <a:latin typeface="Nyala" pitchFamily="2" charset="0"/>
              </a:rPr>
              <a:t> BAPENDA)</a:t>
            </a:r>
            <a:endParaRPr lang="en-US" sz="2400" b="1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b="1" dirty="0" smtClean="0">
                <a:latin typeface="Nyala" pitchFamily="2" charset="0"/>
              </a:rPr>
              <a:t>Jl. </a:t>
            </a:r>
            <a:r>
              <a:rPr lang="en-US" sz="2400" b="1" dirty="0" err="1" smtClean="0">
                <a:latin typeface="Nyala" pitchFamily="2" charset="0"/>
              </a:rPr>
              <a:t>Pemuda</a:t>
            </a:r>
            <a:r>
              <a:rPr lang="en-US" sz="2400" b="1" dirty="0" smtClean="0">
                <a:latin typeface="Nyala" pitchFamily="2" charset="0"/>
              </a:rPr>
              <a:t> IV Blok A &amp; B RT 003 (P= 136 m x L= 4m)</a:t>
            </a:r>
            <a:endParaRPr lang="en-US" sz="2400" dirty="0">
              <a:latin typeface="Nyala" pitchFamily="2" charset="0"/>
            </a:endParaRPr>
          </a:p>
        </p:txBody>
      </p:sp>
      <p:pic>
        <p:nvPicPr>
          <p:cNvPr id="5" name="Picture 4" descr="D:\SITI PEMBANGUNAN\arsip foto realisasi seminasasi 2017\RT.003\Blok A\IMG_526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143116"/>
            <a:ext cx="342902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D:\SITI PEMBANGUNAN\arsip foto realisasi seminasasi 2017\RT.003\Blok A\IMG_526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2143116"/>
            <a:ext cx="3467604" cy="369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eft-Right Arrow 6"/>
          <p:cNvSpPr/>
          <p:nvPr/>
        </p:nvSpPr>
        <p:spPr>
          <a:xfrm>
            <a:off x="1500166" y="5857892"/>
            <a:ext cx="6572296" cy="857232"/>
          </a:xfrm>
          <a:prstGeom prst="leftRightArrow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yala" pitchFamily="2" charset="0"/>
              </a:rPr>
              <a:t>Sebelum</a:t>
            </a:r>
            <a:r>
              <a:rPr lang="en-US" sz="2800" b="1" dirty="0" smtClean="0">
                <a:solidFill>
                  <a:schemeClr val="tx1"/>
                </a:solidFill>
                <a:latin typeface="Nyala" pitchFamily="2" charset="0"/>
              </a:rPr>
              <a:t> &amp; </a:t>
            </a:r>
            <a:r>
              <a:rPr lang="en-US" sz="2800" b="1" dirty="0" err="1" smtClean="0">
                <a:solidFill>
                  <a:schemeClr val="tx1"/>
                </a:solidFill>
                <a:latin typeface="Nyala" pitchFamily="2" charset="0"/>
              </a:rPr>
              <a:t>Sesudah</a:t>
            </a:r>
            <a:endParaRPr lang="en-US" sz="2000" b="1" dirty="0">
              <a:solidFill>
                <a:schemeClr val="tx1"/>
              </a:solidFill>
              <a:latin typeface="Nyala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Nyala" pitchFamily="2" charset="0"/>
              </a:rPr>
              <a:t>DOKUMENTASI TAHUN 2017</a:t>
            </a:r>
            <a:br>
              <a:rPr lang="en-US" sz="2400" b="1" dirty="0" smtClean="0">
                <a:latin typeface="Nyala" pitchFamily="2" charset="0"/>
              </a:rPr>
            </a:br>
            <a:r>
              <a:rPr lang="en-US" sz="2400" b="1" dirty="0" err="1" smtClean="0">
                <a:latin typeface="Nyala" pitchFamily="2" charset="0"/>
              </a:rPr>
              <a:t>Musrenbang</a:t>
            </a:r>
            <a:r>
              <a:rPr lang="en-US" sz="2400" b="1" dirty="0" smtClean="0">
                <a:latin typeface="Nyala" pitchFamily="2" charset="0"/>
              </a:rPr>
              <a:t> </a:t>
            </a:r>
            <a:r>
              <a:rPr lang="en-US" sz="2400" b="1" dirty="0" err="1" smtClean="0">
                <a:latin typeface="Nyala" pitchFamily="2" charset="0"/>
              </a:rPr>
              <a:t>Semenisasi</a:t>
            </a:r>
            <a:r>
              <a:rPr lang="en-US" sz="2400" b="1" dirty="0" smtClean="0">
                <a:latin typeface="Nyala" pitchFamily="2" charset="0"/>
              </a:rPr>
              <a:t> </a:t>
            </a:r>
            <a:r>
              <a:rPr lang="en-US" sz="2400" b="1" dirty="0" err="1" smtClean="0">
                <a:latin typeface="Nyala" pitchFamily="2" charset="0"/>
              </a:rPr>
              <a:t>Jalan</a:t>
            </a:r>
            <a:r>
              <a:rPr lang="en-US" sz="2400" b="1" dirty="0" smtClean="0">
                <a:latin typeface="Nyala" pitchFamily="2" charset="0"/>
              </a:rPr>
              <a:t> (</a:t>
            </a:r>
            <a:r>
              <a:rPr lang="en-US" sz="2400" b="1" dirty="0" err="1" smtClean="0">
                <a:latin typeface="Nyala" pitchFamily="2" charset="0"/>
              </a:rPr>
              <a:t>olah</a:t>
            </a:r>
            <a:r>
              <a:rPr lang="en-US" sz="2400" b="1" dirty="0" smtClean="0">
                <a:latin typeface="Nyala" pitchFamily="2" charset="0"/>
              </a:rPr>
              <a:t> BAPENDA)</a:t>
            </a:r>
            <a:endParaRPr lang="en-US" sz="2400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Jl. </a:t>
            </a:r>
            <a:r>
              <a:rPr lang="en-US" sz="2400" b="1" dirty="0" err="1" smtClean="0"/>
              <a:t>Pemuda</a:t>
            </a:r>
            <a:r>
              <a:rPr lang="en-US" sz="2400" b="1" dirty="0" smtClean="0"/>
              <a:t> IV Blok B RT 003 (P = 136 m x L= 4 m)</a:t>
            </a:r>
            <a:endParaRPr lang="en-US" sz="2400" dirty="0"/>
          </a:p>
        </p:txBody>
      </p:sp>
      <p:sp>
        <p:nvSpPr>
          <p:cNvPr id="7" name="Left-Right Arrow 6"/>
          <p:cNvSpPr/>
          <p:nvPr/>
        </p:nvSpPr>
        <p:spPr>
          <a:xfrm>
            <a:off x="1500166" y="5857892"/>
            <a:ext cx="6572296" cy="857232"/>
          </a:xfrm>
          <a:prstGeom prst="leftRightArrow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Nyala" pitchFamily="2" charset="0"/>
              </a:rPr>
              <a:t>Sebelum</a:t>
            </a:r>
            <a:r>
              <a:rPr lang="en-US" sz="2400" b="1" dirty="0" smtClean="0">
                <a:solidFill>
                  <a:schemeClr val="tx1"/>
                </a:solidFill>
                <a:latin typeface="Nyala" pitchFamily="2" charset="0"/>
              </a:rPr>
              <a:t> &amp; </a:t>
            </a:r>
            <a:r>
              <a:rPr lang="en-US" sz="2400" b="1" dirty="0" err="1" smtClean="0">
                <a:solidFill>
                  <a:schemeClr val="tx1"/>
                </a:solidFill>
                <a:latin typeface="Nyala" pitchFamily="2" charset="0"/>
              </a:rPr>
              <a:t>Sesudah</a:t>
            </a:r>
            <a:endParaRPr lang="en-US" b="1" dirty="0">
              <a:solidFill>
                <a:schemeClr val="tx1"/>
              </a:solidFill>
              <a:latin typeface="Nyala" pitchFamily="2" charset="0"/>
            </a:endParaRPr>
          </a:p>
        </p:txBody>
      </p:sp>
      <p:pic>
        <p:nvPicPr>
          <p:cNvPr id="8" name="Picture 7" descr="D:\SITI PEMBANGUNAN\arsip foto realisasi seminasasi 2017\RT.003\Blok B\IMG_517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143116"/>
            <a:ext cx="3405587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D:\SITI PEMBANGUNAN\arsip foto realisasi seminasasi 2017\RT.003\Blok B\IMG_518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2143116"/>
            <a:ext cx="3429023" cy="3727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29000" r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Nyala" pitchFamily="2" charset="0"/>
              </a:rPr>
              <a:t>DOKUMENTASI TAHUN 2017</a:t>
            </a:r>
            <a:br>
              <a:rPr lang="en-US" sz="2400" b="1" dirty="0" smtClean="0">
                <a:latin typeface="Nyala" pitchFamily="2" charset="0"/>
              </a:rPr>
            </a:br>
            <a:r>
              <a:rPr lang="en-US" sz="2400" b="1" dirty="0" err="1" smtClean="0">
                <a:latin typeface="Nyala" pitchFamily="2" charset="0"/>
              </a:rPr>
              <a:t>Musrenbang</a:t>
            </a:r>
            <a:r>
              <a:rPr lang="en-US" sz="2400" b="1" dirty="0" smtClean="0">
                <a:latin typeface="Nyala" pitchFamily="2" charset="0"/>
              </a:rPr>
              <a:t> </a:t>
            </a:r>
            <a:r>
              <a:rPr lang="en-US" sz="2400" b="1" dirty="0" err="1" smtClean="0">
                <a:latin typeface="Nyala" pitchFamily="2" charset="0"/>
              </a:rPr>
              <a:t>Semenisasi</a:t>
            </a:r>
            <a:r>
              <a:rPr lang="en-US" sz="2400" b="1" dirty="0" smtClean="0">
                <a:latin typeface="Nyala" pitchFamily="2" charset="0"/>
              </a:rPr>
              <a:t> </a:t>
            </a:r>
            <a:r>
              <a:rPr lang="en-US" sz="2400" b="1" dirty="0" err="1" smtClean="0">
                <a:latin typeface="Nyala" pitchFamily="2" charset="0"/>
              </a:rPr>
              <a:t>Jalan</a:t>
            </a:r>
            <a:r>
              <a:rPr lang="en-US" sz="2400" b="1" dirty="0" smtClean="0">
                <a:latin typeface="Nyala" pitchFamily="2" charset="0"/>
              </a:rPr>
              <a:t> (</a:t>
            </a:r>
            <a:r>
              <a:rPr lang="en-US" sz="2400" b="1" dirty="0" err="1" smtClean="0">
                <a:latin typeface="Nyala" pitchFamily="2" charset="0"/>
              </a:rPr>
              <a:t>olah</a:t>
            </a:r>
            <a:r>
              <a:rPr lang="en-US" sz="2400" b="1" dirty="0" smtClean="0">
                <a:latin typeface="Nyala" pitchFamily="2" charset="0"/>
              </a:rPr>
              <a:t> BAPENDA)</a:t>
            </a:r>
            <a:endParaRPr lang="en-US" sz="2400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Nyala" pitchFamily="2" charset="0"/>
              </a:rPr>
              <a:t>Jl. DI. </a:t>
            </a:r>
            <a:r>
              <a:rPr lang="en-US" sz="2400" b="1" dirty="0" err="1" smtClean="0">
                <a:latin typeface="Nyala" pitchFamily="2" charset="0"/>
              </a:rPr>
              <a:t>Panjaitan</a:t>
            </a:r>
            <a:r>
              <a:rPr lang="en-US" sz="2400" b="1" dirty="0" smtClean="0">
                <a:latin typeface="Nyala" pitchFamily="2" charset="0"/>
              </a:rPr>
              <a:t> </a:t>
            </a:r>
            <a:r>
              <a:rPr lang="en-US" sz="2400" b="1" dirty="0" err="1" smtClean="0">
                <a:latin typeface="Nyala" pitchFamily="2" charset="0"/>
              </a:rPr>
              <a:t>Gg</a:t>
            </a:r>
            <a:r>
              <a:rPr lang="en-US" sz="2400" b="1" dirty="0" smtClean="0">
                <a:latin typeface="Nyala" pitchFamily="2" charset="0"/>
              </a:rPr>
              <a:t> IA RT 036 (P = 76 m x L = 2,4/2,5 m)</a:t>
            </a:r>
            <a:endParaRPr lang="en-US" sz="2400" dirty="0">
              <a:latin typeface="Nyala" pitchFamily="2" charset="0"/>
            </a:endParaRPr>
          </a:p>
        </p:txBody>
      </p:sp>
      <p:sp>
        <p:nvSpPr>
          <p:cNvPr id="7" name="Left-Right Arrow 6"/>
          <p:cNvSpPr/>
          <p:nvPr/>
        </p:nvSpPr>
        <p:spPr>
          <a:xfrm>
            <a:off x="1500166" y="5857892"/>
            <a:ext cx="6572296" cy="857232"/>
          </a:xfrm>
          <a:prstGeom prst="leftRightArrow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Nyala" pitchFamily="2" charset="0"/>
              </a:rPr>
              <a:t>Sebelum</a:t>
            </a:r>
            <a:r>
              <a:rPr lang="en-US" sz="2400" b="1" dirty="0" smtClean="0">
                <a:solidFill>
                  <a:schemeClr val="tx1"/>
                </a:solidFill>
                <a:latin typeface="Nyala" pitchFamily="2" charset="0"/>
              </a:rPr>
              <a:t> &amp; </a:t>
            </a:r>
            <a:r>
              <a:rPr lang="en-US" sz="2400" b="1" dirty="0" err="1" smtClean="0">
                <a:solidFill>
                  <a:schemeClr val="tx1"/>
                </a:solidFill>
                <a:latin typeface="Nyala" pitchFamily="2" charset="0"/>
              </a:rPr>
              <a:t>Sesudah</a:t>
            </a:r>
            <a:endParaRPr lang="en-US" b="1" dirty="0">
              <a:solidFill>
                <a:schemeClr val="tx1"/>
              </a:solidFill>
              <a:latin typeface="Nyala" pitchFamily="2" charset="0"/>
            </a:endParaRPr>
          </a:p>
        </p:txBody>
      </p:sp>
      <p:pic>
        <p:nvPicPr>
          <p:cNvPr id="10" name="Picture 9" descr="D:\SITI PEMBANGUNAN\arsip foto realisasi seminasasi 2017\RT.037\IMG_518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000240"/>
            <a:ext cx="3455835" cy="376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D:\SITI PEMBANGUNAN\arsip foto realisasi seminasasi 2017\RT.037\IMG_519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000240"/>
            <a:ext cx="3429024" cy="3795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Nyala" pitchFamily="2" charset="0"/>
              </a:rPr>
              <a:t>DOKUMENTASI TAHUN 2017</a:t>
            </a:r>
            <a:br>
              <a:rPr lang="en-US" sz="2400" b="1" dirty="0" smtClean="0">
                <a:latin typeface="Nyala" pitchFamily="2" charset="0"/>
              </a:rPr>
            </a:br>
            <a:r>
              <a:rPr lang="en-US" sz="2400" b="1" dirty="0" err="1" smtClean="0">
                <a:latin typeface="Nyala" pitchFamily="2" charset="0"/>
              </a:rPr>
              <a:t>Musrenbang</a:t>
            </a:r>
            <a:r>
              <a:rPr lang="en-US" sz="2400" b="1" dirty="0" smtClean="0">
                <a:latin typeface="Nyala" pitchFamily="2" charset="0"/>
              </a:rPr>
              <a:t> </a:t>
            </a:r>
            <a:r>
              <a:rPr lang="en-US" sz="2400" b="1" dirty="0" err="1" smtClean="0">
                <a:latin typeface="Nyala" pitchFamily="2" charset="0"/>
              </a:rPr>
              <a:t>Semenisasi</a:t>
            </a:r>
            <a:r>
              <a:rPr lang="en-US" sz="2400" b="1" dirty="0" smtClean="0">
                <a:latin typeface="Nyala" pitchFamily="2" charset="0"/>
              </a:rPr>
              <a:t> </a:t>
            </a:r>
            <a:r>
              <a:rPr lang="en-US" sz="2400" b="1" dirty="0" err="1" smtClean="0">
                <a:latin typeface="Nyala" pitchFamily="2" charset="0"/>
              </a:rPr>
              <a:t>Jalan</a:t>
            </a:r>
            <a:r>
              <a:rPr lang="en-US" sz="2400" b="1" dirty="0" smtClean="0">
                <a:latin typeface="Nyala" pitchFamily="2" charset="0"/>
              </a:rPr>
              <a:t> (</a:t>
            </a:r>
            <a:r>
              <a:rPr lang="en-US" sz="2400" b="1" dirty="0" err="1" smtClean="0">
                <a:latin typeface="Nyala" pitchFamily="2" charset="0"/>
              </a:rPr>
              <a:t>olah</a:t>
            </a:r>
            <a:r>
              <a:rPr lang="en-US" sz="2400" b="1" dirty="0" smtClean="0">
                <a:latin typeface="Nyala" pitchFamily="2" charset="0"/>
              </a:rPr>
              <a:t> BAPENDA)</a:t>
            </a:r>
            <a:endParaRPr lang="en-US" sz="2400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Nyala" pitchFamily="2" charset="0"/>
              </a:rPr>
              <a:t>Jl. DI. </a:t>
            </a:r>
            <a:r>
              <a:rPr lang="en-US" sz="2400" b="1" dirty="0" err="1" smtClean="0">
                <a:latin typeface="Nyala" pitchFamily="2" charset="0"/>
              </a:rPr>
              <a:t>Panjaitan</a:t>
            </a:r>
            <a:r>
              <a:rPr lang="en-US" sz="2400" b="1" dirty="0" smtClean="0">
                <a:latin typeface="Nyala" pitchFamily="2" charset="0"/>
              </a:rPr>
              <a:t> </a:t>
            </a:r>
            <a:r>
              <a:rPr lang="en-US" sz="2400" b="1" dirty="0" err="1" smtClean="0">
                <a:latin typeface="Nyala" pitchFamily="2" charset="0"/>
              </a:rPr>
              <a:t>Gg</a:t>
            </a:r>
            <a:r>
              <a:rPr lang="en-US" sz="2400" b="1" dirty="0" smtClean="0">
                <a:latin typeface="Nyala" pitchFamily="2" charset="0"/>
              </a:rPr>
              <a:t> Kali </a:t>
            </a:r>
            <a:r>
              <a:rPr lang="en-US" sz="2400" b="1" dirty="0" err="1" smtClean="0">
                <a:latin typeface="Nyala" pitchFamily="2" charset="0"/>
              </a:rPr>
              <a:t>Benawa</a:t>
            </a:r>
            <a:r>
              <a:rPr lang="en-US" sz="2400" b="1" dirty="0" smtClean="0">
                <a:latin typeface="Nyala" pitchFamily="2" charset="0"/>
              </a:rPr>
              <a:t> RT 037 (P = 80m x L = 3,60 m)</a:t>
            </a:r>
            <a:endParaRPr lang="en-US" sz="2400" dirty="0">
              <a:latin typeface="Nyala" pitchFamily="2" charset="0"/>
            </a:endParaRPr>
          </a:p>
        </p:txBody>
      </p:sp>
      <p:sp>
        <p:nvSpPr>
          <p:cNvPr id="7" name="Left-Right Arrow 6"/>
          <p:cNvSpPr/>
          <p:nvPr/>
        </p:nvSpPr>
        <p:spPr>
          <a:xfrm>
            <a:off x="1500166" y="5857892"/>
            <a:ext cx="6572296" cy="857232"/>
          </a:xfrm>
          <a:prstGeom prst="leftRightArrow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Nyala" pitchFamily="2" charset="0"/>
              </a:rPr>
              <a:t>Sebelum</a:t>
            </a:r>
            <a:r>
              <a:rPr lang="en-US" sz="2400" b="1" dirty="0" smtClean="0">
                <a:solidFill>
                  <a:schemeClr val="tx1"/>
                </a:solidFill>
                <a:latin typeface="Nyala" pitchFamily="2" charset="0"/>
              </a:rPr>
              <a:t> &amp; </a:t>
            </a:r>
            <a:r>
              <a:rPr lang="en-US" sz="2400" b="1" dirty="0" err="1" smtClean="0">
                <a:solidFill>
                  <a:schemeClr val="tx1"/>
                </a:solidFill>
                <a:latin typeface="Nyala" pitchFamily="2" charset="0"/>
              </a:rPr>
              <a:t>Sesudah</a:t>
            </a:r>
            <a:endParaRPr lang="en-US" b="1" dirty="0">
              <a:solidFill>
                <a:schemeClr val="tx1"/>
              </a:solidFill>
              <a:latin typeface="Nyala" pitchFamily="2" charset="0"/>
            </a:endParaRPr>
          </a:p>
        </p:txBody>
      </p:sp>
      <p:pic>
        <p:nvPicPr>
          <p:cNvPr id="8" name="Picture 7" descr="D:\SITI PEMBANGUNAN\arsip foto realisasi seminasasi 2017\RT.037\IMG_20170823_1128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000240"/>
            <a:ext cx="343228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D:\SITI PEMBANGUNAN\arsip foto realisasi seminasasi 2017\RT.037\IMG_20170823_1133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000240"/>
            <a:ext cx="3429024" cy="38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Cambria" pitchFamily="18" charset="0"/>
              </a:rPr>
              <a:t>Kriteria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kerusakan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yaitu</a:t>
            </a:r>
            <a:r>
              <a:rPr lang="en-US" b="1" dirty="0" smtClean="0">
                <a:latin typeface="Cambria" pitchFamily="18" charset="0"/>
              </a:rPr>
              <a:t> :</a:t>
            </a:r>
            <a:endParaRPr lang="en-US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latin typeface="Nyala" pitchFamily="2" charset="0"/>
              </a:rPr>
              <a:t>Kerusakan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Parah</a:t>
            </a:r>
            <a:r>
              <a:rPr lang="en-US" sz="2800" dirty="0" smtClean="0">
                <a:latin typeface="Nyala" pitchFamily="2" charset="0"/>
              </a:rPr>
              <a:t> : </a:t>
            </a:r>
            <a:r>
              <a:rPr lang="en-US" sz="2800" dirty="0" err="1" smtClean="0">
                <a:latin typeface="Nyala" pitchFamily="2" charset="0"/>
              </a:rPr>
              <a:t>Jalan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masih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dalam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bentuk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tanah</a:t>
            </a:r>
            <a:r>
              <a:rPr lang="en-US" sz="2800" dirty="0" smtClean="0">
                <a:latin typeface="Nyala" pitchFamily="2" charset="0"/>
              </a:rPr>
              <a:t> yang </a:t>
            </a:r>
            <a:r>
              <a:rPr lang="en-US" sz="2800" dirty="0" err="1" smtClean="0">
                <a:latin typeface="Nyala" pitchFamily="2" charset="0"/>
              </a:rPr>
              <a:t>berbatu-batu</a:t>
            </a:r>
            <a:r>
              <a:rPr lang="en-US" sz="2800" dirty="0" smtClean="0">
                <a:latin typeface="Nyala" pitchFamily="2" charset="0"/>
              </a:rPr>
              <a:t> (</a:t>
            </a:r>
            <a:r>
              <a:rPr lang="en-US" sz="2800" dirty="0" err="1" smtClean="0">
                <a:latin typeface="Nyala" pitchFamily="2" charset="0"/>
              </a:rPr>
              <a:t>pengerasan</a:t>
            </a:r>
            <a:r>
              <a:rPr lang="en-US" sz="2800" dirty="0" smtClean="0">
                <a:latin typeface="Nyala" pitchFamily="2" charset="0"/>
              </a:rPr>
              <a:t>), </a:t>
            </a:r>
            <a:r>
              <a:rPr lang="en-US" sz="2800" dirty="0" err="1" smtClean="0">
                <a:latin typeface="Nyala" pitchFamily="2" charset="0"/>
              </a:rPr>
              <a:t>berlubang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disetiap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ruas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jalan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dengan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kedalaman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lubang</a:t>
            </a:r>
            <a:r>
              <a:rPr lang="en-US" sz="2800" dirty="0" smtClean="0">
                <a:latin typeface="Nyala" pitchFamily="2" charset="0"/>
              </a:rPr>
              <a:t> 10-15 cm </a:t>
            </a:r>
            <a:r>
              <a:rPr lang="en-US" sz="2800" dirty="0" err="1" smtClean="0">
                <a:latin typeface="Nyala" pitchFamily="2" charset="0"/>
              </a:rPr>
              <a:t>dan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saat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hujan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akses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jalan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becek</a:t>
            </a:r>
            <a:r>
              <a:rPr lang="en-US" sz="2800" dirty="0" smtClean="0">
                <a:latin typeface="Nyala" pitchFamily="2" charset="0"/>
              </a:rPr>
              <a:t> &amp; </a:t>
            </a:r>
            <a:r>
              <a:rPr lang="en-US" sz="2800" dirty="0" err="1" smtClean="0">
                <a:latin typeface="Nyala" pitchFamily="2" charset="0"/>
              </a:rPr>
              <a:t>susah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dilalui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oleh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kendaraan</a:t>
            </a:r>
            <a:r>
              <a:rPr lang="en-US" sz="2800" dirty="0" smtClean="0">
                <a:latin typeface="Nyala" pitchFamily="2" charset="0"/>
              </a:rPr>
              <a:t>.</a:t>
            </a:r>
          </a:p>
          <a:p>
            <a:r>
              <a:rPr lang="en-US" sz="2800" dirty="0" err="1" smtClean="0">
                <a:latin typeface="Nyala" pitchFamily="2" charset="0"/>
              </a:rPr>
              <a:t>Kerusakan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Sedang</a:t>
            </a:r>
            <a:r>
              <a:rPr lang="en-US" sz="2800" dirty="0" smtClean="0">
                <a:latin typeface="Nyala" pitchFamily="2" charset="0"/>
              </a:rPr>
              <a:t> : </a:t>
            </a:r>
            <a:r>
              <a:rPr lang="en-US" sz="2800" dirty="0" err="1" smtClean="0">
                <a:latin typeface="Nyala" pitchFamily="2" charset="0"/>
              </a:rPr>
              <a:t>Jalan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berbatu</a:t>
            </a:r>
            <a:r>
              <a:rPr lang="en-US" sz="2800" dirty="0" smtClean="0">
                <a:latin typeface="Nyala" pitchFamily="2" charset="0"/>
              </a:rPr>
              <a:t> / </a:t>
            </a:r>
            <a:r>
              <a:rPr lang="en-US" sz="2800" dirty="0" err="1" smtClean="0">
                <a:latin typeface="Nyala" pitchFamily="2" charset="0"/>
              </a:rPr>
              <a:t>masih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tanah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dengan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jumlah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lubang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lebih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sedikit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dan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saat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hujan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tidak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terlalu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becek</a:t>
            </a:r>
            <a:r>
              <a:rPr lang="en-US" sz="2800" dirty="0" smtClean="0">
                <a:latin typeface="Nyala" pitchFamily="2" charset="0"/>
              </a:rPr>
              <a:t>.</a:t>
            </a:r>
          </a:p>
          <a:p>
            <a:r>
              <a:rPr lang="en-US" sz="2800" dirty="0" err="1" smtClean="0">
                <a:latin typeface="Nyala" pitchFamily="2" charset="0"/>
              </a:rPr>
              <a:t>Kerusakan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Ringan</a:t>
            </a:r>
            <a:r>
              <a:rPr lang="en-US" sz="2800" dirty="0" smtClean="0">
                <a:latin typeface="Nyala" pitchFamily="2" charset="0"/>
              </a:rPr>
              <a:t> : </a:t>
            </a:r>
            <a:r>
              <a:rPr lang="en-US" sz="2800" dirty="0" err="1" smtClean="0">
                <a:latin typeface="Nyala" pitchFamily="2" charset="0"/>
              </a:rPr>
              <a:t>Jalan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kerikil</a:t>
            </a:r>
            <a:r>
              <a:rPr lang="en-US" sz="2800" dirty="0" smtClean="0">
                <a:latin typeface="Nyala" pitchFamily="2" charset="0"/>
              </a:rPr>
              <a:t> / </a:t>
            </a:r>
            <a:r>
              <a:rPr lang="en-US" sz="2800" dirty="0" err="1" smtClean="0">
                <a:latin typeface="Nyala" pitchFamily="2" charset="0"/>
              </a:rPr>
              <a:t>belum</a:t>
            </a:r>
            <a:r>
              <a:rPr lang="en-US" sz="2800" dirty="0" smtClean="0">
                <a:latin typeface="Nyala" pitchFamily="2" charset="0"/>
              </a:rPr>
              <a:t> </a:t>
            </a:r>
            <a:r>
              <a:rPr lang="en-US" sz="2800" dirty="0" err="1" smtClean="0">
                <a:latin typeface="Nyala" pitchFamily="2" charset="0"/>
              </a:rPr>
              <a:t>diaspal</a:t>
            </a:r>
            <a:r>
              <a:rPr lang="en-US" sz="2800" dirty="0" smtClean="0">
                <a:latin typeface="Nyala" pitchFamily="2" charset="0"/>
              </a:rPr>
              <a:t>.</a:t>
            </a:r>
            <a:endParaRPr lang="en-US" sz="2800" dirty="0">
              <a:latin typeface="Nyala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654032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latin typeface="Nyala" pitchFamily="2" charset="0"/>
              </a:rPr>
              <a:t>Kriteria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Kerusakan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pada</a:t>
            </a:r>
            <a:r>
              <a:rPr lang="en-US" sz="3600" b="1" dirty="0" smtClean="0">
                <a:latin typeface="Nyala" pitchFamily="2" charset="0"/>
              </a:rPr>
              <a:t> </a:t>
            </a:r>
            <a:br>
              <a:rPr lang="en-US" sz="3600" b="1" dirty="0" smtClean="0">
                <a:latin typeface="Nyala" pitchFamily="2" charset="0"/>
              </a:rPr>
            </a:br>
            <a:r>
              <a:rPr lang="en-US" sz="3600" b="1" dirty="0" err="1" smtClean="0">
                <a:latin typeface="Nyala" pitchFamily="2" charset="0"/>
              </a:rPr>
              <a:t>Kelurahan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Temindung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Permai</a:t>
            </a:r>
            <a:endParaRPr lang="en-US" sz="3600" b="1" dirty="0">
              <a:latin typeface="Nyala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1000108"/>
          <a:ext cx="8501122" cy="5639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708"/>
                <a:gridCol w="1366293"/>
                <a:gridCol w="1008348"/>
                <a:gridCol w="1085914"/>
                <a:gridCol w="1628871"/>
                <a:gridCol w="1241044"/>
                <a:gridCol w="1752944"/>
              </a:tblGrid>
              <a:tr h="85725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No</a:t>
                      </a:r>
                      <a:endParaRPr lang="en-US" sz="14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Prioritas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  <a:r>
                        <a:rPr lang="en-US" sz="1400" baseline="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Permasalahan</a:t>
                      </a:r>
                      <a:endParaRPr lang="en-US" sz="1400" baseline="0" dirty="0" smtClean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  <a:p>
                      <a:pPr algn="ctr"/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Pembangunan </a:t>
                      </a:r>
                    </a:p>
                    <a:p>
                      <a:pPr algn="ctr"/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per-</a:t>
                      </a:r>
                      <a:r>
                        <a:rPr lang="en-US" sz="1400" baseline="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Bidang</a:t>
                      </a:r>
                      <a:endParaRPr lang="en-US" sz="14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Volume</a:t>
                      </a:r>
                      <a:endParaRPr lang="en-US" sz="14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Jenis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Kerusakan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Lokasi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Pagu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Dana</a:t>
                      </a:r>
                      <a:endParaRPr lang="en-US" sz="14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Keterangan</a:t>
                      </a:r>
                      <a:endParaRPr lang="en-US" sz="14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69566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 gridSpan="6"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A.  BIDANG FISIK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362777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Nyala" pitchFamily="2" charset="0"/>
                        </a:rPr>
                        <a:t>1.</a:t>
                      </a:r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Semenisasi</a:t>
                      </a: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Jalan</a:t>
                      </a:r>
                      <a:endParaRPr lang="en-US" sz="1200" b="1" kern="1200" dirty="0" smtClean="0">
                        <a:solidFill>
                          <a:schemeClr val="dk1"/>
                        </a:solidFill>
                        <a:latin typeface="Nyala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P = 150 M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L = 4 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M</a:t>
                      </a: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rgbClr val="C00000"/>
                          </a:solidFill>
                          <a:latin typeface="Nyala" pitchFamily="2" charset="0"/>
                        </a:rPr>
                        <a:t>Parah</a:t>
                      </a:r>
                      <a:endParaRPr lang="en-US" sz="1200" b="1" dirty="0">
                        <a:solidFill>
                          <a:srgbClr val="C00000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Jln.Gelatik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2/Titian </a:t>
                      </a:r>
                    </a:p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RT.015 (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Jln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Utama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Rp.111.000,000,-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Badan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jalanya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masih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tanah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belum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pernah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mendapat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semenisas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Nyala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</a:tr>
              <a:tr h="552456"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latin typeface="Nyal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Pembuatan</a:t>
                      </a: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Drainase</a:t>
                      </a:r>
                      <a:endParaRPr lang="en-US" sz="1200" b="1" dirty="0" smtClean="0">
                        <a:latin typeface="Nyala" pitchFamily="2" charset="0"/>
                      </a:endParaRPr>
                    </a:p>
                    <a:p>
                      <a:pPr algn="ctr"/>
                      <a:endParaRPr lang="en-US" sz="1200" b="1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P = 150 M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L = 1 M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T = 1 M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solidFill>
                            <a:srgbClr val="C00000"/>
                          </a:solidFill>
                          <a:latin typeface="Nyala" pitchFamily="2" charset="0"/>
                        </a:rPr>
                        <a:t>Parah</a:t>
                      </a:r>
                      <a:endParaRPr lang="en-US" sz="1200" b="1" dirty="0" smtClean="0">
                        <a:solidFill>
                          <a:srgbClr val="C00000"/>
                        </a:solidFill>
                        <a:latin typeface="Nyala" pitchFamily="2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rgbClr val="C00000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Jln.Gelatik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2/Titian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RT.015 (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Jln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Utama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Rp.150.000.000,-</a:t>
                      </a:r>
                      <a:endParaRPr lang="en-US" sz="1200" dirty="0" smtClean="0">
                        <a:latin typeface="Nyala" pitchFamily="2" charset="0"/>
                      </a:endParaRPr>
                    </a:p>
                    <a:p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Belum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ada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Parit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Drainase</a:t>
                      </a:r>
                      <a:endParaRPr lang="en-US" sz="1200" dirty="0" smtClean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36277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Nyala" pitchFamily="2" charset="0"/>
                        </a:rPr>
                        <a:t>2.</a:t>
                      </a:r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b="1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Semenisasi</a:t>
                      </a:r>
                      <a:r>
                        <a:rPr lang="en-US" sz="1200" b="1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1" dirty="0" err="1">
                          <a:latin typeface="Nyala" pitchFamily="2" charset="0"/>
                          <a:ea typeface="Calibri"/>
                          <a:cs typeface="Times New Roman"/>
                        </a:rPr>
                        <a:t>Jalan</a:t>
                      </a:r>
                      <a:endParaRPr lang="en-US" sz="1200" b="1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= 300 M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L = 4 M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solidFill>
                            <a:srgbClr val="C00000"/>
                          </a:solidFill>
                          <a:latin typeface="Nyala" pitchFamily="2" charset="0"/>
                        </a:rPr>
                        <a:t>Parah</a:t>
                      </a:r>
                      <a:endParaRPr lang="en-US" sz="1200" b="1" dirty="0" smtClean="0">
                        <a:solidFill>
                          <a:srgbClr val="C00000"/>
                        </a:solidFill>
                        <a:latin typeface="Nyala" pitchFamily="2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Jln.Pemuda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Komp.Pandawa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 RT.012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Rp.222.000,000,-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Jalan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aspal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rusak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parah</a:t>
                      </a:r>
                      <a:endParaRPr lang="en-US" sz="120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</a:tr>
              <a:tr h="622823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Nyala" pitchFamily="2" charset="0"/>
                        </a:rPr>
                        <a:t>3.</a:t>
                      </a:r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b="1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Semenisasi</a:t>
                      </a:r>
                      <a:r>
                        <a:rPr lang="en-US" sz="1200" b="1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1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Jalan</a:t>
                      </a:r>
                      <a:endParaRPr lang="en-US" sz="1200" b="1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= 220 M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L = 4 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M</a:t>
                      </a: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solidFill>
                            <a:srgbClr val="C00000"/>
                          </a:solidFill>
                          <a:latin typeface="Nyala" pitchFamily="2" charset="0"/>
                        </a:rPr>
                        <a:t>Parah</a:t>
                      </a:r>
                      <a:endParaRPr lang="en-US" sz="1200" b="1" dirty="0" smtClean="0">
                        <a:solidFill>
                          <a:srgbClr val="C00000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Jln.Kesehatan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Dalam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Blok 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B 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RT.002</a:t>
                      </a: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Rp.162,000,000,-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Jalan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Aspal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Rusak</a:t>
                      </a:r>
                      <a:endParaRPr lang="en-US" sz="120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Parit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rusak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dan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buntu</a:t>
                      </a:r>
                      <a:endParaRPr lang="en-US" sz="120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</a:tr>
              <a:tr h="362777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Perbaikan</a:t>
                      </a:r>
                      <a:r>
                        <a:rPr lang="en-US" sz="1200" b="1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1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Drainase</a:t>
                      </a:r>
                      <a:endParaRPr lang="en-US" sz="1200" b="1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200" b="1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P = 80 M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L =80 CM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T =70 CM 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solidFill>
                            <a:srgbClr val="C00000"/>
                          </a:solidFill>
                          <a:latin typeface="Nyala" pitchFamily="2" charset="0"/>
                        </a:rPr>
                        <a:t>Parah</a:t>
                      </a:r>
                      <a:endParaRPr lang="en-US" sz="1200" b="1" dirty="0" smtClean="0">
                        <a:solidFill>
                          <a:srgbClr val="C00000"/>
                        </a:solidFill>
                        <a:latin typeface="Nyala" pitchFamily="2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Jln.Kesehatan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Dalam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Blok B RT.002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Rp.80.000,000,-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Parit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rusak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buntu</a:t>
                      </a:r>
                      <a:endParaRPr lang="en-US" sz="120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</a:tr>
              <a:tr h="36277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Nyala" pitchFamily="2" charset="0"/>
                        </a:rPr>
                        <a:t>4.</a:t>
                      </a:r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Perbaikan</a:t>
                      </a:r>
                      <a:r>
                        <a:rPr lang="en-US" sz="1200" b="1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1" dirty="0" err="1">
                          <a:latin typeface="Nyala" pitchFamily="2" charset="0"/>
                          <a:ea typeface="Calibri"/>
                          <a:cs typeface="Times New Roman"/>
                        </a:rPr>
                        <a:t>Jembatan</a:t>
                      </a:r>
                      <a:endParaRPr lang="en-US" sz="1200" b="1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= 90 M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L = 3 M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solidFill>
                            <a:srgbClr val="C00000"/>
                          </a:solidFill>
                          <a:latin typeface="Nyala" pitchFamily="2" charset="0"/>
                        </a:rPr>
                        <a:t>Parah</a:t>
                      </a:r>
                      <a:endParaRPr lang="en-US" sz="1200" b="1" dirty="0" smtClean="0">
                        <a:solidFill>
                          <a:srgbClr val="C00000"/>
                        </a:solidFill>
                        <a:latin typeface="Nyala" pitchFamily="2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Jln.DI.Panjaitan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Gg.2 RT.036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Rp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Nyala" pitchFamily="2" charset="0"/>
                          <a:ea typeface="+mn-ea"/>
                          <a:cs typeface="+mn-cs"/>
                        </a:rPr>
                        <a:t> 150,000,000,-</a:t>
                      </a: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Rusak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parah</a:t>
                      </a:r>
                      <a:endParaRPr lang="en-US" sz="120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</a:tr>
              <a:tr h="362777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Nyala" pitchFamily="2" charset="0"/>
                        </a:rPr>
                        <a:t>5</a:t>
                      </a:r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Semenisasi</a:t>
                      </a:r>
                      <a:r>
                        <a:rPr lang="en-US" sz="1200" b="1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1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Jalan</a:t>
                      </a:r>
                      <a:endParaRPr lang="en-US" sz="1200" b="1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= 110 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L = 3 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M</a:t>
                      </a: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solidFill>
                            <a:srgbClr val="C00000"/>
                          </a:solidFill>
                          <a:latin typeface="Nyala" pitchFamily="2" charset="0"/>
                        </a:rPr>
                        <a:t>Parah</a:t>
                      </a:r>
                      <a:endParaRPr lang="en-US" sz="1200" b="1" dirty="0" smtClean="0">
                        <a:solidFill>
                          <a:srgbClr val="C00000"/>
                        </a:solidFill>
                        <a:latin typeface="Nyala" pitchFamily="2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Jln.Hasan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Basri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Gg.Nibung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 RT.027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Rp.250,000,000,-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Akses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Jalan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Rusak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akibat</a:t>
                      </a: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Banjir</a:t>
                      </a:r>
                      <a:endParaRPr lang="en-US" sz="120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</a:tr>
              <a:tr h="362777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Perbaikan</a:t>
                      </a:r>
                      <a:r>
                        <a:rPr lang="en-US" sz="1200" b="1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1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Jembatan</a:t>
                      </a:r>
                      <a:endParaRPr lang="en-US" sz="1200" b="1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P = 60 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L = 2,5 M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solidFill>
                            <a:srgbClr val="C00000"/>
                          </a:solidFill>
                          <a:latin typeface="Nyala" pitchFamily="2" charset="0"/>
                        </a:rPr>
                        <a:t>Parah</a:t>
                      </a:r>
                      <a:endParaRPr lang="en-US" sz="1200" b="1" dirty="0" smtClean="0">
                        <a:solidFill>
                          <a:srgbClr val="C00000"/>
                        </a:solidFill>
                        <a:latin typeface="Nyala" pitchFamily="2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Rp.75.000,000,-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1000108"/>
          <a:ext cx="8501122" cy="5647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/>
                <a:gridCol w="1500198"/>
                <a:gridCol w="934961"/>
                <a:gridCol w="1085914"/>
                <a:gridCol w="1479587"/>
                <a:gridCol w="1214446"/>
                <a:gridCol w="1928826"/>
              </a:tblGrid>
              <a:tr h="63639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No</a:t>
                      </a:r>
                      <a:endParaRPr lang="en-US" sz="12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Prioritas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Permasalahan</a:t>
                      </a:r>
                      <a:endParaRPr lang="en-US" sz="1200" baseline="0" dirty="0" smtClean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Pembangunan </a:t>
                      </a:r>
                    </a:p>
                    <a:p>
                      <a:pPr algn="ctr"/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per-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Bidang</a:t>
                      </a:r>
                      <a:endParaRPr lang="en-US" sz="12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Volume</a:t>
                      </a:r>
                      <a:endParaRPr lang="en-US" sz="12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Jenis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Kerusakan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Lokasi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Pagu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Dana</a:t>
                      </a:r>
                      <a:endParaRPr lang="en-US" sz="12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Nyala" pitchFamily="2" charset="0"/>
                        </a:rPr>
                        <a:t>Keterangan</a:t>
                      </a:r>
                      <a:endParaRPr lang="en-US" sz="1200" dirty="0">
                        <a:solidFill>
                          <a:schemeClr val="tx1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636398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Nyala" pitchFamily="2" charset="0"/>
                        </a:rPr>
                        <a:t>6.</a:t>
                      </a:r>
                      <a:endParaRPr lang="en-US" sz="1200" b="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Semenisasi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Jalan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P = 85 M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L = 2 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M</a:t>
                      </a: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err="1" smtClean="0">
                          <a:solidFill>
                            <a:srgbClr val="00B050"/>
                          </a:solidFill>
                          <a:latin typeface="Nyala" pitchFamily="2" charset="0"/>
                        </a:rPr>
                        <a:t>Sedang</a:t>
                      </a:r>
                      <a:endParaRPr lang="en-US" sz="1200" b="0" dirty="0">
                        <a:solidFill>
                          <a:srgbClr val="00B050"/>
                        </a:solidFill>
                        <a:latin typeface="Nyala" pitchFamily="2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Jln.DI.Panjaitan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Gg.Tunggal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RT.038</a:t>
                      </a: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Rp.85.000,000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,-</a:t>
                      </a: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Akses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Jalan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Masih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Tanah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Belum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pernah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dapat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semenisasi</a:t>
                      </a:r>
                      <a:endParaRPr lang="en-US" sz="1200" b="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</a:tr>
              <a:tr h="362914"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latin typeface="Nyala" pitchFamily="2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b="1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P = 200 M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L = 3M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err="1" smtClean="0">
                          <a:solidFill>
                            <a:srgbClr val="00B050"/>
                          </a:solidFill>
                          <a:latin typeface="Nyala" pitchFamily="2" charset="0"/>
                        </a:rPr>
                        <a:t>Sedang</a:t>
                      </a:r>
                      <a:endParaRPr lang="en-US" sz="1200" b="0" dirty="0">
                        <a:solidFill>
                          <a:srgbClr val="00B050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Rp.170.000,000,-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Akses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jalan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masih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tanah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belum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pernah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dapat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semenisasi</a:t>
                      </a:r>
                      <a:endParaRPr lang="en-US" sz="1200" b="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</a:tr>
              <a:tr h="272743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B.</a:t>
                      </a:r>
                      <a:r>
                        <a:rPr lang="en-US" sz="1200" b="1" i="0" baseline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 BIDANG SOSIAL</a:t>
                      </a:r>
                      <a:endParaRPr lang="en-US" sz="1200" b="1" i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FFFF00"/>
                        </a:solidFill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</a:tr>
              <a:tr h="418204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Nyala" pitchFamily="2" charset="0"/>
                        </a:rPr>
                        <a:t>7.</a:t>
                      </a:r>
                      <a:endParaRPr lang="en-US" sz="1200" b="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Pembangunan</a:t>
                      </a:r>
                      <a:r>
                        <a:rPr lang="en-US" sz="1200" b="0" baseline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kembali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Langgar</a:t>
                      </a:r>
                      <a:r>
                        <a:rPr lang="en-US" sz="1200" b="0" baseline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AL 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Ikhlas</a:t>
                      </a: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I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Buah</a:t>
                      </a: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Jln.Pemuda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III RT.011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Rp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en-US" sz="1200" b="0" baseline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- </a:t>
                      </a:r>
                      <a:endParaRPr lang="en-US" sz="1200" b="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Terbakar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4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Agustus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2016</a:t>
                      </a:r>
                    </a:p>
                  </a:txBody>
                  <a:tcPr anchor="ctr">
                    <a:noFill/>
                  </a:tcPr>
                </a:tc>
              </a:tr>
              <a:tr h="541204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Nyala" pitchFamily="2" charset="0"/>
                        </a:rPr>
                        <a:t>8.</a:t>
                      </a:r>
                      <a:endParaRPr lang="en-US" sz="1200" b="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Renovasi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Langgar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b="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AL 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–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Saprah</a:t>
                      </a: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I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Buah</a:t>
                      </a: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latin typeface="Nyala" pitchFamily="2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Jln.Kesehatan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Dalam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RT.002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Rp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Rusak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Karena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Musibah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Kebakaran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Bln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Nopember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2017</a:t>
                      </a:r>
                    </a:p>
                  </a:txBody>
                  <a:tcPr marL="68580" marR="68580" marT="0" marB="0" anchor="ctr">
                    <a:noFill/>
                  </a:tcPr>
                </a:tc>
              </a:tr>
              <a:tr h="627307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Sound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Sistem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b="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untuk</a:t>
                      </a: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Langgar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b="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en-US" sz="1200" b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AL 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–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Hidayah</a:t>
                      </a: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I Set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latin typeface="Nyala" pitchFamily="2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latin typeface="Nyala" pitchFamily="2" charset="0"/>
                          <a:ea typeface="Calibri"/>
                          <a:cs typeface="Times New Roman"/>
                        </a:rPr>
                        <a:t>Jln.Pemuda 2 Gg.Pandawa RT.12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Rp.15.000,000,-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latin typeface="Nyala" pitchFamily="2" charset="0"/>
                          <a:ea typeface="Calibri"/>
                          <a:cs typeface="Times New Roman"/>
                        </a:rPr>
                        <a:t>Sound Sistemnya Rusak</a:t>
                      </a:r>
                    </a:p>
                  </a:txBody>
                  <a:tcPr marL="68580" marR="68580" marT="0" marB="0" anchor="ctr">
                    <a:noFill/>
                  </a:tcPr>
                </a:tc>
              </a:tr>
              <a:tr h="36069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Nyala" pitchFamily="2" charset="0"/>
                        </a:rPr>
                        <a:t>9.</a:t>
                      </a:r>
                      <a:endParaRPr lang="en-US" sz="1200" b="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Perbaikan</a:t>
                      </a:r>
                      <a:r>
                        <a:rPr lang="en-US" sz="1200" b="0" baseline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Posyandu</a:t>
                      </a: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latin typeface="Nyala" pitchFamily="2" charset="0"/>
                          <a:ea typeface="Calibri"/>
                          <a:cs typeface="Times New Roman"/>
                        </a:rPr>
                        <a:t>I Buah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latin typeface="Nyala" pitchFamily="2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Jln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Pemuda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III RT.009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Rp.5.000,000,-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Belum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ada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dinding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dan</a:t>
                      </a:r>
                      <a:r>
                        <a:rPr lang="en-US" sz="1200" b="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Pintu</a:t>
                      </a:r>
                      <a:endParaRPr lang="en-US" sz="1200" b="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41820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Nyala" pitchFamily="2" charset="0"/>
                        </a:rPr>
                        <a:t>10.</a:t>
                      </a:r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Pembuatan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 smtClean="0">
                        <a:latin typeface="Nyala" pitchFamily="2" charset="0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Pos </a:t>
                      </a: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kamling</a:t>
                      </a: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Nyala" pitchFamily="2" charset="0"/>
                          <a:ea typeface="Calibri"/>
                          <a:cs typeface="Times New Roman"/>
                        </a:rPr>
                        <a:t>I Buah 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Nyala" pitchFamily="2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Nyala" pitchFamily="2" charset="0"/>
                          <a:ea typeface="Calibri"/>
                          <a:cs typeface="Times New Roman"/>
                        </a:rPr>
                        <a:t>Jln.Sejahtera RT.001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Rp.10.000,000,-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Belum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ada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 Pos </a:t>
                      </a: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Kamlingnya</a:t>
                      </a: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41820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Nyala" pitchFamily="2" charset="0"/>
                        </a:rPr>
                        <a:t>11.</a:t>
                      </a:r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 err="1" smtClean="0">
                          <a:latin typeface="Nyala" pitchFamily="2" charset="0"/>
                          <a:ea typeface="Calibri"/>
                          <a:cs typeface="Times New Roman"/>
                        </a:rPr>
                        <a:t>PembuatanPosyandu</a:t>
                      </a: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US" sz="1200" baseline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x 10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= gv50 </a:t>
                      </a:r>
                      <a:r>
                        <a:rPr lang="en-US" sz="1200" baseline="0" dirty="0" smtClean="0">
                          <a:latin typeface="Nyala" pitchFamily="2" charset="0"/>
                        </a:rPr>
                        <a:t>m²</a:t>
                      </a:r>
                      <a:r>
                        <a:rPr lang="en-US" sz="1200" baseline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Nyala" pitchFamily="2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Jln.Hasan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Basri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Gg.Nibung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 RT.027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Rp.50.000,000,-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Belum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ada</a:t>
                      </a:r>
                      <a:r>
                        <a:rPr lang="en-US" sz="1200" dirty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Nyala" pitchFamily="2" charset="0"/>
                          <a:ea typeface="Calibri"/>
                          <a:cs typeface="Times New Roman"/>
                        </a:rPr>
                        <a:t>Posyandunya</a:t>
                      </a:r>
                      <a:endParaRPr lang="en-US" sz="1200" dirty="0">
                        <a:latin typeface="Nyala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41820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Nyala" pitchFamily="2" charset="0"/>
                        </a:rPr>
                        <a:t>12.</a:t>
                      </a:r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Pembuatan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 Pos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Kamling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Calibri"/>
                          <a:cs typeface="Times New Roman"/>
                        </a:rPr>
                        <a:t>2 x 5 =10 </a:t>
                      </a:r>
                      <a:r>
                        <a:rPr lang="en-US" sz="1200" baseline="0" dirty="0" smtClean="0">
                          <a:latin typeface="Nyala" pitchFamily="2" charset="0"/>
                        </a:rPr>
                        <a:t>m²</a:t>
                      </a:r>
                      <a:r>
                        <a:rPr lang="en-US" sz="1200" baseline="0" dirty="0" smtClean="0">
                          <a:latin typeface="Nyala" pitchFamily="2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Jln.Hasan Basri Gg,4 RT.019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Rp.5.000,000,-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Belum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ada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 Pos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Kamlingnya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41820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Nyala" pitchFamily="2" charset="0"/>
                        </a:rPr>
                        <a:t>13.</a:t>
                      </a:r>
                      <a:endParaRPr lang="en-US" sz="1200" dirty="0">
                        <a:latin typeface="Nyala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Minta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Kursi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Times New Roman"/>
                          <a:ea typeface="Calibri"/>
                          <a:cs typeface="Times New Roman"/>
                        </a:rPr>
                        <a:t>dan</a:t>
                      </a:r>
                      <a:r>
                        <a:rPr lang="en-US" sz="12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Tenda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30 Kursi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 Tenda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Jln.Hasan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Basri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 RT.020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Rp.10.000,000,-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Untuk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kegiatan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Kematian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1438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latin typeface="Nyala" pitchFamily="2" charset="0"/>
              </a:rPr>
              <a:t>Kriteria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Kerusakan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Pada</a:t>
            </a:r>
            <a:r>
              <a:rPr lang="en-US" sz="3600" b="1" dirty="0" smtClean="0">
                <a:latin typeface="Nyala" pitchFamily="2" charset="0"/>
              </a:rPr>
              <a:t> </a:t>
            </a:r>
            <a:br>
              <a:rPr lang="en-US" sz="3600" b="1" dirty="0" smtClean="0">
                <a:latin typeface="Nyala" pitchFamily="2" charset="0"/>
              </a:rPr>
            </a:br>
            <a:r>
              <a:rPr lang="en-US" sz="3600" b="1" dirty="0" err="1" smtClean="0">
                <a:latin typeface="Nyala" pitchFamily="2" charset="0"/>
              </a:rPr>
              <a:t>Kelurahan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Temindung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Permai</a:t>
            </a:r>
            <a:endParaRPr lang="en-US" sz="3600" b="1" dirty="0">
              <a:latin typeface="Nyala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85818"/>
          </a:xfrm>
        </p:spPr>
        <p:txBody>
          <a:bodyPr/>
          <a:lstStyle/>
          <a:p>
            <a:r>
              <a:rPr lang="en-US" dirty="0" smtClean="0">
                <a:latin typeface="Bernard MT Condensed" pitchFamily="18" charset="0"/>
              </a:rPr>
              <a:t>PRIORITAS TAHUN 2018-2019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2864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sz="2800" dirty="0" smtClean="0">
                <a:latin typeface="Berlin Sans FB Demi" pitchFamily="34" charset="0"/>
              </a:rPr>
              <a:t>A. </a:t>
            </a:r>
            <a:r>
              <a:rPr lang="en-US" sz="2800" dirty="0" err="1" smtClean="0">
                <a:latin typeface="Berlin Sans FB Demi" pitchFamily="34" charset="0"/>
              </a:rPr>
              <a:t>Bidang</a:t>
            </a:r>
            <a:r>
              <a:rPr lang="en-US" sz="2800" dirty="0" smtClean="0">
                <a:latin typeface="Berlin Sans FB Demi" pitchFamily="34" charset="0"/>
              </a:rPr>
              <a:t> </a:t>
            </a:r>
            <a:r>
              <a:rPr lang="en-US" sz="2800" dirty="0" err="1" smtClean="0">
                <a:latin typeface="Berlin Sans FB Demi" pitchFamily="34" charset="0"/>
              </a:rPr>
              <a:t>Fisik</a:t>
            </a:r>
            <a:endParaRPr lang="en-US" sz="2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>
                <a:latin typeface="Berlin Sans FB Demi" pitchFamily="34" charset="0"/>
              </a:rPr>
              <a:t> RT.015  (</a:t>
            </a:r>
            <a:r>
              <a:rPr lang="en-US" sz="2800" dirty="0" err="1" smtClean="0">
                <a:latin typeface="Berlin Sans FB Demi" pitchFamily="34" charset="0"/>
              </a:rPr>
              <a:t>Semenisasi</a:t>
            </a:r>
            <a:r>
              <a:rPr lang="en-US" sz="2800" dirty="0" smtClean="0">
                <a:latin typeface="Berlin Sans FB Demi" pitchFamily="34" charset="0"/>
              </a:rPr>
              <a:t> </a:t>
            </a:r>
            <a:r>
              <a:rPr lang="en-US" sz="2800" dirty="0" err="1" smtClean="0">
                <a:latin typeface="Berlin Sans FB Demi" pitchFamily="34" charset="0"/>
              </a:rPr>
              <a:t>Jalan</a:t>
            </a:r>
            <a:r>
              <a:rPr lang="en-US" sz="2800" dirty="0" smtClean="0">
                <a:latin typeface="Berlin Sans FB Demi" pitchFamily="34" charset="0"/>
              </a:rPr>
              <a:t> &amp; </a:t>
            </a:r>
            <a:r>
              <a:rPr lang="en-US" sz="2800" dirty="0" err="1" smtClean="0">
                <a:latin typeface="Berlin Sans FB Demi" pitchFamily="34" charset="0"/>
              </a:rPr>
              <a:t>Drainasse</a:t>
            </a:r>
            <a:r>
              <a:rPr lang="en-US" sz="2800" dirty="0" smtClean="0">
                <a:latin typeface="Berlin Sans FB Demi" pitchFamily="34" charset="0"/>
              </a:rPr>
              <a:t>)</a:t>
            </a:r>
          </a:p>
          <a:p>
            <a:pPr algn="ctr">
              <a:buFont typeface="Wingdings" pitchFamily="2" charset="2"/>
              <a:buChar char="v"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sz="2800" dirty="0" smtClean="0">
              <a:latin typeface="Berlin Sans FB Demi" pitchFamily="34" charset="0"/>
            </a:endParaRPr>
          </a:p>
          <a:p>
            <a:pPr algn="r">
              <a:buNone/>
            </a:pPr>
            <a:r>
              <a:rPr lang="en-US" sz="2800" dirty="0" smtClean="0">
                <a:latin typeface="Berlin Sans FB Demi" pitchFamily="34" charset="0"/>
              </a:rPr>
              <a:t>* </a:t>
            </a:r>
            <a:r>
              <a:rPr lang="en-US" sz="2000" dirty="0" err="1" smtClean="0">
                <a:latin typeface="Arial Narrow" pitchFamily="34" charset="0"/>
              </a:rPr>
              <a:t>Jalan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rusak</a:t>
            </a:r>
            <a:r>
              <a:rPr lang="en-US" sz="2000" dirty="0" smtClean="0">
                <a:latin typeface="Arial Narrow" pitchFamily="34" charset="0"/>
              </a:rPr>
              <a:t> &amp; </a:t>
            </a:r>
            <a:r>
              <a:rPr lang="en-US" sz="2000" dirty="0" err="1" smtClean="0">
                <a:latin typeface="Arial Narrow" pitchFamily="34" charset="0"/>
              </a:rPr>
              <a:t>belum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ada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drainasse</a:t>
            </a:r>
            <a:endParaRPr lang="en-US" sz="2800" dirty="0" smtClean="0">
              <a:latin typeface="Arial Narrow" pitchFamily="34" charset="0"/>
            </a:endParaRPr>
          </a:p>
        </p:txBody>
      </p:sp>
      <p:pic>
        <p:nvPicPr>
          <p:cNvPr id="4" name="Picture 3" descr="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2786058"/>
            <a:ext cx="3697556" cy="2786082"/>
          </a:xfrm>
          <a:prstGeom prst="rect">
            <a:avLst/>
          </a:prstGeom>
        </p:spPr>
      </p:pic>
      <p:pic>
        <p:nvPicPr>
          <p:cNvPr id="5" name="Picture 4" descr="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815" y="2786058"/>
            <a:ext cx="3677433" cy="28575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latin typeface="Bernard MT Condensed" pitchFamily="18" charset="0"/>
              </a:rPr>
              <a:t>PRIORITAS TAHUN 2018-2019</a:t>
            </a:r>
            <a:r>
              <a:rPr lang="en-US" dirty="0" smtClean="0"/>
              <a:t> </a:t>
            </a:r>
          </a:p>
          <a:p>
            <a:pPr algn="ctr">
              <a:buFont typeface="Wingdings" pitchFamily="2" charset="2"/>
              <a:buChar char="v"/>
            </a:pPr>
            <a:r>
              <a:rPr lang="en-US" dirty="0" smtClean="0">
                <a:latin typeface="Berlin Sans FB Demi" pitchFamily="34" charset="0"/>
              </a:rPr>
              <a:t>RT.012 (</a:t>
            </a:r>
            <a:r>
              <a:rPr lang="en-US" dirty="0" err="1" smtClean="0">
                <a:latin typeface="Berlin Sans FB Demi" pitchFamily="34" charset="0"/>
              </a:rPr>
              <a:t>Semenisasi</a:t>
            </a:r>
            <a:r>
              <a:rPr lang="en-US" dirty="0" smtClean="0">
                <a:latin typeface="Berlin Sans FB Demi" pitchFamily="34" charset="0"/>
              </a:rPr>
              <a:t> </a:t>
            </a:r>
            <a:r>
              <a:rPr lang="en-US" dirty="0" err="1" smtClean="0">
                <a:latin typeface="Berlin Sans FB Demi" pitchFamily="34" charset="0"/>
              </a:rPr>
              <a:t>Jalan</a:t>
            </a:r>
            <a:r>
              <a:rPr lang="en-US" dirty="0" smtClean="0">
                <a:latin typeface="Berlin Sans FB Demi" pitchFamily="34" charset="0"/>
              </a:rPr>
              <a:t>)</a:t>
            </a:r>
          </a:p>
          <a:p>
            <a:pPr algn="ctr">
              <a:buNone/>
            </a:pPr>
            <a:endParaRPr lang="en-US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dirty="0" smtClean="0">
              <a:latin typeface="Berlin Sans FB Demi" pitchFamily="34" charset="0"/>
            </a:endParaRPr>
          </a:p>
          <a:p>
            <a:pPr algn="r">
              <a:buNone/>
            </a:pPr>
            <a:r>
              <a:rPr lang="en-US" sz="2800" dirty="0" smtClean="0">
                <a:latin typeface="Berlin Sans FB Demi" pitchFamily="34" charset="0"/>
              </a:rPr>
              <a:t>* </a:t>
            </a:r>
            <a:r>
              <a:rPr lang="en-US" sz="2000" dirty="0" err="1" smtClean="0">
                <a:latin typeface="Arial Narrow" pitchFamily="34" charset="0"/>
              </a:rPr>
              <a:t>Jalan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rusak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parah</a:t>
            </a:r>
            <a:r>
              <a:rPr lang="en-US" sz="2000" dirty="0" smtClean="0">
                <a:latin typeface="Arial Narrow" pitchFamily="34" charset="0"/>
              </a:rPr>
              <a:t> &amp; </a:t>
            </a:r>
            <a:r>
              <a:rPr lang="en-US" sz="2000" dirty="0" err="1" smtClean="0">
                <a:latin typeface="Arial Narrow" pitchFamily="34" charset="0"/>
              </a:rPr>
              <a:t>drainasse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buntu</a:t>
            </a:r>
            <a:endParaRPr lang="en-US" sz="2800" dirty="0" smtClean="0">
              <a:latin typeface="Arial Narrow" pitchFamily="34" charset="0"/>
            </a:endParaRPr>
          </a:p>
          <a:p>
            <a:pPr algn="ctr">
              <a:buNone/>
            </a:pPr>
            <a:endParaRPr lang="en-US" dirty="0" smtClean="0">
              <a:latin typeface="Berlin Sans FB Demi" pitchFamily="34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2034835"/>
            <a:ext cx="3357586" cy="2037107"/>
          </a:xfrm>
          <a:prstGeom prst="rect">
            <a:avLst/>
          </a:prstGeom>
        </p:spPr>
      </p:pic>
      <p:pic>
        <p:nvPicPr>
          <p:cNvPr id="5" name="Picture 4" descr="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5852" y="4429132"/>
            <a:ext cx="3357586" cy="2071702"/>
          </a:xfrm>
          <a:prstGeom prst="rect">
            <a:avLst/>
          </a:prstGeom>
        </p:spPr>
      </p:pic>
      <p:pic>
        <p:nvPicPr>
          <p:cNvPr id="6" name="Picture 5" descr="00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4942" y="2500306"/>
            <a:ext cx="3375446" cy="200026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886646">
            <a:off x="5244162" y="4218293"/>
            <a:ext cx="2643207" cy="2071702"/>
          </a:xfrm>
          <a:prstGeom prst="rect">
            <a:avLst/>
          </a:prstGeom>
        </p:spPr>
      </p:pic>
      <p:pic>
        <p:nvPicPr>
          <p:cNvPr id="4" name="Picture 3" descr="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442465">
            <a:off x="530166" y="1623244"/>
            <a:ext cx="3420937" cy="1928826"/>
          </a:xfrm>
          <a:prstGeom prst="rect">
            <a:avLst/>
          </a:prstGeom>
        </p:spPr>
      </p:pic>
      <p:pic>
        <p:nvPicPr>
          <p:cNvPr id="5" name="Picture 4" descr="0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2599">
            <a:off x="911063" y="4027973"/>
            <a:ext cx="3415327" cy="1928826"/>
          </a:xfrm>
          <a:prstGeom prst="rect">
            <a:avLst/>
          </a:prstGeom>
        </p:spPr>
      </p:pic>
      <p:pic>
        <p:nvPicPr>
          <p:cNvPr id="7" name="Picture 6" descr="0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39969">
            <a:off x="4851751" y="1664642"/>
            <a:ext cx="3547639" cy="200026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latin typeface="Bernard MT Condensed" pitchFamily="18" charset="0"/>
              </a:rPr>
              <a:t>PRIORITAS TAHUN 2018-2019</a:t>
            </a:r>
            <a:r>
              <a:rPr lang="en-US" dirty="0" smtClean="0"/>
              <a:t> </a:t>
            </a:r>
          </a:p>
          <a:p>
            <a:pPr algn="ctr">
              <a:buFont typeface="Wingdings" pitchFamily="2" charset="2"/>
              <a:buChar char="v"/>
            </a:pPr>
            <a:r>
              <a:rPr lang="en-US" dirty="0" smtClean="0">
                <a:latin typeface="Berlin Sans FB Demi" pitchFamily="34" charset="0"/>
              </a:rPr>
              <a:t>RT.002 (</a:t>
            </a:r>
            <a:r>
              <a:rPr lang="en-US" dirty="0" err="1" smtClean="0">
                <a:latin typeface="Berlin Sans FB Demi" pitchFamily="34" charset="0"/>
              </a:rPr>
              <a:t>Semenisasi</a:t>
            </a:r>
            <a:r>
              <a:rPr lang="en-US" dirty="0" smtClean="0">
                <a:latin typeface="Berlin Sans FB Demi" pitchFamily="34" charset="0"/>
              </a:rPr>
              <a:t> </a:t>
            </a:r>
            <a:r>
              <a:rPr lang="en-US" dirty="0" err="1" smtClean="0">
                <a:latin typeface="Berlin Sans FB Demi" pitchFamily="34" charset="0"/>
              </a:rPr>
              <a:t>Jalan</a:t>
            </a:r>
            <a:r>
              <a:rPr lang="en-US" dirty="0" smtClean="0">
                <a:latin typeface="Berlin Sans FB Demi" pitchFamily="34" charset="0"/>
              </a:rPr>
              <a:t> </a:t>
            </a:r>
            <a:r>
              <a:rPr lang="en-US" dirty="0" err="1" smtClean="0">
                <a:latin typeface="Berlin Sans FB Demi" pitchFamily="34" charset="0"/>
              </a:rPr>
              <a:t>dan</a:t>
            </a:r>
            <a:r>
              <a:rPr lang="en-US" dirty="0" smtClean="0">
                <a:latin typeface="Berlin Sans FB Demi" pitchFamily="34" charset="0"/>
              </a:rPr>
              <a:t> </a:t>
            </a:r>
            <a:r>
              <a:rPr lang="en-US" dirty="0" err="1" smtClean="0">
                <a:latin typeface="Berlin Sans FB Demi" pitchFamily="34" charset="0"/>
              </a:rPr>
              <a:t>Drainasse</a:t>
            </a:r>
            <a:r>
              <a:rPr lang="en-US" dirty="0" smtClean="0">
                <a:latin typeface="Berlin Sans FB Demi" pitchFamily="34" charset="0"/>
              </a:rPr>
              <a:t>)</a:t>
            </a:r>
          </a:p>
          <a:p>
            <a:pPr algn="ctr">
              <a:buFont typeface="Wingdings" pitchFamily="2" charset="2"/>
              <a:buChar char="v"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800" dirty="0" smtClean="0">
              <a:latin typeface="Berlin Sans FB Demi" pitchFamily="34" charset="0"/>
            </a:endParaRPr>
          </a:p>
          <a:p>
            <a:pPr>
              <a:buNone/>
            </a:pPr>
            <a:r>
              <a:rPr lang="en-US" sz="2800" dirty="0" smtClean="0">
                <a:latin typeface="Arial Narrow" pitchFamily="34" charset="0"/>
              </a:rPr>
              <a:t> * </a:t>
            </a:r>
            <a:r>
              <a:rPr lang="en-US" sz="2800" dirty="0" err="1" smtClean="0">
                <a:latin typeface="Arial Narrow" pitchFamily="34" charset="0"/>
              </a:rPr>
              <a:t>Jalan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aspal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rusak</a:t>
            </a:r>
            <a:r>
              <a:rPr lang="en-US" sz="2800" dirty="0" smtClean="0">
                <a:latin typeface="Arial Narrow" pitchFamily="34" charset="0"/>
              </a:rPr>
              <a:t> &amp; </a:t>
            </a:r>
            <a:r>
              <a:rPr lang="en-US" sz="2800" dirty="0" err="1" smtClean="0">
                <a:latin typeface="Arial Narrow" pitchFamily="34" charset="0"/>
              </a:rPr>
              <a:t>drainasse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buntu</a:t>
            </a:r>
            <a:r>
              <a:rPr lang="en-US" dirty="0" smtClean="0">
                <a:latin typeface="Berlin Sans FB Demi" pitchFamily="34" charset="0"/>
              </a:rPr>
              <a:t> </a:t>
            </a:r>
            <a:endParaRPr lang="en-US" dirty="0">
              <a:latin typeface="Berlin Sans FB Demi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musrenbang\RT.027\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3929066"/>
            <a:ext cx="3429024" cy="2298336"/>
          </a:xfrm>
          <a:prstGeom prst="rect">
            <a:avLst/>
          </a:prstGeom>
          <a:noFill/>
        </p:spPr>
      </p:pic>
      <p:pic>
        <p:nvPicPr>
          <p:cNvPr id="1027" name="Picture 3" descr="I:\musrenbang\RT.027\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1193" y="1571612"/>
            <a:ext cx="3514145" cy="2214578"/>
          </a:xfrm>
          <a:prstGeom prst="rect">
            <a:avLst/>
          </a:prstGeom>
          <a:noFill/>
        </p:spPr>
      </p:pic>
      <p:pic>
        <p:nvPicPr>
          <p:cNvPr id="1028" name="Picture 4" descr="I:\musrenbang\RT.027\RT.027 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20011" y="4071942"/>
            <a:ext cx="3523955" cy="2357454"/>
          </a:xfrm>
          <a:prstGeom prst="rect">
            <a:avLst/>
          </a:prstGeom>
          <a:noFill/>
        </p:spPr>
      </p:pic>
      <p:pic>
        <p:nvPicPr>
          <p:cNvPr id="1029" name="Picture 5" descr="I:\musrenbang\RT.027\RT.027 0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1500174"/>
            <a:ext cx="3429024" cy="2286016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latin typeface="Bernard MT Condensed" pitchFamily="18" charset="0"/>
              </a:rPr>
              <a:t>PRIORITAS TAHUN 2018-2019</a:t>
            </a:r>
            <a:r>
              <a:rPr lang="en-US" dirty="0" smtClean="0"/>
              <a:t> </a:t>
            </a:r>
          </a:p>
          <a:p>
            <a:pPr algn="ctr">
              <a:buFont typeface="Wingdings" pitchFamily="2" charset="2"/>
              <a:buChar char="v"/>
            </a:pPr>
            <a:r>
              <a:rPr lang="en-US" dirty="0" smtClean="0">
                <a:latin typeface="Berlin Sans FB Demi" pitchFamily="34" charset="0"/>
              </a:rPr>
              <a:t>RT.027 (</a:t>
            </a:r>
            <a:r>
              <a:rPr lang="en-US" dirty="0" err="1" smtClean="0">
                <a:latin typeface="Berlin Sans FB Demi" pitchFamily="34" charset="0"/>
              </a:rPr>
              <a:t>Semenisasi</a:t>
            </a:r>
            <a:r>
              <a:rPr lang="en-US" dirty="0" smtClean="0">
                <a:latin typeface="Berlin Sans FB Demi" pitchFamily="34" charset="0"/>
              </a:rPr>
              <a:t> </a:t>
            </a:r>
            <a:r>
              <a:rPr lang="en-US" dirty="0" err="1" smtClean="0">
                <a:latin typeface="Berlin Sans FB Demi" pitchFamily="34" charset="0"/>
              </a:rPr>
              <a:t>Jalan</a:t>
            </a:r>
            <a:r>
              <a:rPr lang="en-US" dirty="0" smtClean="0">
                <a:latin typeface="Berlin Sans FB Demi" pitchFamily="34" charset="0"/>
              </a:rPr>
              <a:t> &amp; </a:t>
            </a:r>
            <a:r>
              <a:rPr lang="en-US" dirty="0" err="1" smtClean="0">
                <a:latin typeface="Berlin Sans FB Demi" pitchFamily="34" charset="0"/>
              </a:rPr>
              <a:t>Jembatan</a:t>
            </a:r>
            <a:r>
              <a:rPr lang="en-US" dirty="0" smtClean="0">
                <a:latin typeface="Berlin Sans FB Demi" pitchFamily="34" charset="0"/>
              </a:rPr>
              <a:t>)</a:t>
            </a:r>
          </a:p>
          <a:p>
            <a:pPr algn="ctr">
              <a:buFont typeface="Wingdings" pitchFamily="2" charset="2"/>
              <a:buChar char="v"/>
            </a:pPr>
            <a:endParaRPr lang="en-US" sz="16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1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1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1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16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1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18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sz="1800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sz="1050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sz="1050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sz="1050" dirty="0" smtClean="0">
              <a:latin typeface="Berlin Sans FB Demi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 Narrow" pitchFamily="34" charset="0"/>
              </a:rPr>
              <a:t>* </a:t>
            </a:r>
            <a:r>
              <a:rPr lang="en-US" sz="2000" dirty="0" err="1" smtClean="0">
                <a:latin typeface="Arial Narrow" pitchFamily="34" charset="0"/>
              </a:rPr>
              <a:t>Akses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jalan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rusak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dan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jembatan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rusak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akibat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banjir</a:t>
            </a:r>
            <a:r>
              <a:rPr lang="en-US" dirty="0" smtClean="0">
                <a:latin typeface="Berlin Sans FB Demi" pitchFamily="34" charset="0"/>
              </a:rPr>
              <a:t> </a:t>
            </a:r>
            <a:endParaRPr lang="en-US" dirty="0">
              <a:latin typeface="Berlin Sans FB Dem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latin typeface="Bernard MT Condensed" pitchFamily="18" charset="0"/>
              </a:rPr>
              <a:t>PRIORITAS TAHUN 2018-2019</a:t>
            </a:r>
            <a:r>
              <a:rPr lang="en-US" dirty="0" smtClean="0"/>
              <a:t> </a:t>
            </a:r>
          </a:p>
          <a:p>
            <a:pPr algn="ctr">
              <a:buFont typeface="Wingdings" pitchFamily="2" charset="2"/>
              <a:buChar char="v"/>
            </a:pPr>
            <a:r>
              <a:rPr lang="en-US" dirty="0" smtClean="0">
                <a:latin typeface="Berlin Sans FB Demi" pitchFamily="34" charset="0"/>
              </a:rPr>
              <a:t>RT.036 (</a:t>
            </a:r>
            <a:r>
              <a:rPr lang="en-US" dirty="0" err="1" smtClean="0">
                <a:latin typeface="Berlin Sans FB Demi" pitchFamily="34" charset="0"/>
              </a:rPr>
              <a:t>Jembatan</a:t>
            </a:r>
            <a:r>
              <a:rPr lang="en-US" dirty="0" smtClean="0">
                <a:latin typeface="Berlin Sans FB Demi" pitchFamily="34" charset="0"/>
              </a:rPr>
              <a:t>)</a:t>
            </a: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None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sz="2000" dirty="0" smtClean="0">
              <a:latin typeface="Berlin Sans FB Demi" pitchFamily="34" charset="0"/>
            </a:endParaRPr>
          </a:p>
          <a:p>
            <a:pPr algn="r">
              <a:buNone/>
            </a:pPr>
            <a:r>
              <a:rPr lang="en-US" sz="2800" dirty="0" smtClean="0">
                <a:latin typeface="Arial Narrow" pitchFamily="34" charset="0"/>
              </a:rPr>
              <a:t>*</a:t>
            </a:r>
            <a:r>
              <a:rPr lang="en-US" sz="2800" dirty="0" err="1" smtClean="0">
                <a:latin typeface="Arial Narrow" pitchFamily="34" charset="0"/>
              </a:rPr>
              <a:t>Jembatan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kayu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rusak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parah</a:t>
            </a:r>
            <a:endParaRPr lang="en-US" sz="1800" dirty="0">
              <a:latin typeface="Arial Narrow" pitchFamily="34" charset="0"/>
            </a:endParaRPr>
          </a:p>
        </p:txBody>
      </p:sp>
      <p:pic>
        <p:nvPicPr>
          <p:cNvPr id="4" name="Picture 3" descr="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5757">
            <a:off x="1861283" y="2000358"/>
            <a:ext cx="5201155" cy="364080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42852"/>
            <a:ext cx="8229600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latin typeface="Bernard MT Condensed" pitchFamily="18" charset="0"/>
              </a:rPr>
              <a:t>PRIORITAS TAHUN 2018-2019</a:t>
            </a:r>
            <a:r>
              <a:rPr lang="en-US" dirty="0" smtClean="0"/>
              <a:t> </a:t>
            </a:r>
          </a:p>
          <a:p>
            <a:pPr algn="ctr">
              <a:buFont typeface="Wingdings" pitchFamily="2" charset="2"/>
              <a:buChar char="v"/>
            </a:pPr>
            <a:r>
              <a:rPr lang="en-US" dirty="0" smtClean="0">
                <a:latin typeface="Berlin Sans FB Demi" pitchFamily="34" charset="0"/>
              </a:rPr>
              <a:t>RT.038 (</a:t>
            </a:r>
            <a:r>
              <a:rPr lang="en-US" dirty="0" err="1" smtClean="0">
                <a:latin typeface="Berlin Sans FB Demi" pitchFamily="34" charset="0"/>
              </a:rPr>
              <a:t>Semenisasi</a:t>
            </a:r>
            <a:r>
              <a:rPr lang="en-US" dirty="0" smtClean="0">
                <a:latin typeface="Berlin Sans FB Demi" pitchFamily="34" charset="0"/>
              </a:rPr>
              <a:t> </a:t>
            </a:r>
            <a:r>
              <a:rPr lang="en-US" dirty="0" err="1" smtClean="0">
                <a:latin typeface="Berlin Sans FB Demi" pitchFamily="34" charset="0"/>
              </a:rPr>
              <a:t>Jalan</a:t>
            </a:r>
            <a:r>
              <a:rPr lang="en-US" dirty="0" smtClean="0">
                <a:latin typeface="Berlin Sans FB Demi" pitchFamily="34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Berlin Sans FB Demi" pitchFamily="34" charset="0"/>
              </a:rPr>
              <a:t>  </a:t>
            </a:r>
            <a:r>
              <a:rPr lang="en-US" dirty="0" err="1" smtClean="0">
                <a:latin typeface="Berlin Sans FB Demi" pitchFamily="34" charset="0"/>
              </a:rPr>
              <a:t>Gg</a:t>
            </a:r>
            <a:r>
              <a:rPr lang="en-US" dirty="0" smtClean="0">
                <a:latin typeface="Berlin Sans FB Demi" pitchFamily="34" charset="0"/>
              </a:rPr>
              <a:t>. Tunggal   		              </a:t>
            </a:r>
            <a:r>
              <a:rPr lang="en-US" dirty="0" err="1" smtClean="0">
                <a:latin typeface="Berlin Sans FB Demi" pitchFamily="34" charset="0"/>
              </a:rPr>
              <a:t>Gg</a:t>
            </a:r>
            <a:r>
              <a:rPr lang="en-US" dirty="0" smtClean="0">
                <a:latin typeface="Berlin Sans FB Demi" pitchFamily="34" charset="0"/>
              </a:rPr>
              <a:t>. </a:t>
            </a:r>
            <a:r>
              <a:rPr lang="en-US" dirty="0" err="1" smtClean="0">
                <a:latin typeface="Berlin Sans FB Demi" pitchFamily="34" charset="0"/>
              </a:rPr>
              <a:t>Keluarga</a:t>
            </a:r>
            <a:endParaRPr lang="en-US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2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r>
              <a:rPr lang="en-US" sz="2800" dirty="0" smtClean="0">
                <a:latin typeface="Arial Narrow" pitchFamily="34" charset="0"/>
              </a:rPr>
              <a:t>* </a:t>
            </a:r>
            <a:r>
              <a:rPr lang="en-US" sz="2800" dirty="0" err="1" smtClean="0">
                <a:latin typeface="Arial Narrow" pitchFamily="34" charset="0"/>
              </a:rPr>
              <a:t>Belum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pernah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semenisasi</a:t>
            </a: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WhatsApp Image 2017-12-05 at 20.02.1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26785">
            <a:off x="492198" y="2570513"/>
            <a:ext cx="2479254" cy="3305671"/>
          </a:xfrm>
          <a:prstGeom prst="rect">
            <a:avLst/>
          </a:prstGeom>
        </p:spPr>
      </p:pic>
      <p:pic>
        <p:nvPicPr>
          <p:cNvPr id="5" name="Picture 4" descr="WhatsApp Image 2017-12-05 at 20.02.34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00892" y="4198002"/>
            <a:ext cx="1643074" cy="2374270"/>
          </a:xfrm>
          <a:prstGeom prst="rect">
            <a:avLst/>
          </a:prstGeom>
        </p:spPr>
      </p:pic>
      <p:pic>
        <p:nvPicPr>
          <p:cNvPr id="6" name="Picture 5" descr="WhatsApp Image 2017-12-05 at 20.03.10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38639" y="2107784"/>
            <a:ext cx="1848168" cy="2464224"/>
          </a:xfrm>
          <a:prstGeom prst="rect">
            <a:avLst/>
          </a:prstGeom>
        </p:spPr>
      </p:pic>
      <p:pic>
        <p:nvPicPr>
          <p:cNvPr id="7" name="Picture 6" descr="WhatsApp Image 2017-12-05 at 20.03.44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72132" y="3143248"/>
            <a:ext cx="1571636" cy="2298279"/>
          </a:xfrm>
          <a:prstGeom prst="rect">
            <a:avLst/>
          </a:prstGeom>
        </p:spPr>
      </p:pic>
      <p:sp>
        <p:nvSpPr>
          <p:cNvPr id="11" name="Freeform 10"/>
          <p:cNvSpPr/>
          <p:nvPr/>
        </p:nvSpPr>
        <p:spPr>
          <a:xfrm rot="21086691">
            <a:off x="3036961" y="1349538"/>
            <a:ext cx="1280117" cy="5252594"/>
          </a:xfrm>
          <a:custGeom>
            <a:avLst/>
            <a:gdLst>
              <a:gd name="connsiteX0" fmla="*/ 0 w 1190244"/>
              <a:gd name="connsiteY0" fmla="*/ 0 h 5321808"/>
              <a:gd name="connsiteX1" fmla="*/ 466344 w 1190244"/>
              <a:gd name="connsiteY1" fmla="*/ 329184 h 5321808"/>
              <a:gd name="connsiteX2" fmla="*/ 301752 w 1190244"/>
              <a:gd name="connsiteY2" fmla="*/ 987552 h 5321808"/>
              <a:gd name="connsiteX3" fmla="*/ 768096 w 1190244"/>
              <a:gd name="connsiteY3" fmla="*/ 1645920 h 5321808"/>
              <a:gd name="connsiteX4" fmla="*/ 466344 w 1190244"/>
              <a:gd name="connsiteY4" fmla="*/ 2843784 h 5321808"/>
              <a:gd name="connsiteX5" fmla="*/ 914400 w 1190244"/>
              <a:gd name="connsiteY5" fmla="*/ 3730752 h 5321808"/>
              <a:gd name="connsiteX6" fmla="*/ 530352 w 1190244"/>
              <a:gd name="connsiteY6" fmla="*/ 4608576 h 5321808"/>
              <a:gd name="connsiteX7" fmla="*/ 1088136 w 1190244"/>
              <a:gd name="connsiteY7" fmla="*/ 5148072 h 5321808"/>
              <a:gd name="connsiteX8" fmla="*/ 1143000 w 1190244"/>
              <a:gd name="connsiteY8" fmla="*/ 5321808 h 532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0244" h="5321808">
                <a:moveTo>
                  <a:pt x="0" y="0"/>
                </a:moveTo>
                <a:cubicBezTo>
                  <a:pt x="208026" y="82296"/>
                  <a:pt x="416052" y="164592"/>
                  <a:pt x="466344" y="329184"/>
                </a:cubicBezTo>
                <a:cubicBezTo>
                  <a:pt x="516636" y="493776"/>
                  <a:pt x="251460" y="768096"/>
                  <a:pt x="301752" y="987552"/>
                </a:cubicBezTo>
                <a:cubicBezTo>
                  <a:pt x="352044" y="1207008"/>
                  <a:pt x="740664" y="1336548"/>
                  <a:pt x="768096" y="1645920"/>
                </a:cubicBezTo>
                <a:cubicBezTo>
                  <a:pt x="795528" y="1955292"/>
                  <a:pt x="441960" y="2496312"/>
                  <a:pt x="466344" y="2843784"/>
                </a:cubicBezTo>
                <a:cubicBezTo>
                  <a:pt x="490728" y="3191256"/>
                  <a:pt x="903732" y="3436620"/>
                  <a:pt x="914400" y="3730752"/>
                </a:cubicBezTo>
                <a:cubicBezTo>
                  <a:pt x="925068" y="4024884"/>
                  <a:pt x="501396" y="4372356"/>
                  <a:pt x="530352" y="4608576"/>
                </a:cubicBezTo>
                <a:cubicBezTo>
                  <a:pt x="559308" y="4844796"/>
                  <a:pt x="986028" y="5029200"/>
                  <a:pt x="1088136" y="5148072"/>
                </a:cubicBezTo>
                <a:cubicBezTo>
                  <a:pt x="1190244" y="5266944"/>
                  <a:pt x="1143000" y="5321808"/>
                  <a:pt x="1143000" y="5321808"/>
                </a:cubicBezTo>
              </a:path>
            </a:pathLst>
          </a:custGeom>
          <a:ln w="63500" cap="rnd" cmpd="sng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500858"/>
          </a:xfrm>
        </p:spPr>
        <p:txBody>
          <a:bodyPr/>
          <a:lstStyle/>
          <a:p>
            <a:pPr algn="ctr">
              <a:buNone/>
            </a:pPr>
            <a:r>
              <a:rPr lang="en-US" sz="3600" dirty="0" smtClean="0">
                <a:latin typeface="Bernard MT Condensed" pitchFamily="18" charset="0"/>
              </a:rPr>
              <a:t>PRIORITAS TAHUN 2018-2019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latin typeface="Berlin Sans FB Demi" pitchFamily="34" charset="0"/>
              </a:rPr>
              <a:t>B. </a:t>
            </a:r>
            <a:r>
              <a:rPr lang="en-US" dirty="0" err="1" smtClean="0">
                <a:latin typeface="Berlin Sans FB Demi" pitchFamily="34" charset="0"/>
              </a:rPr>
              <a:t>Bidang</a:t>
            </a:r>
            <a:r>
              <a:rPr lang="en-US" dirty="0" smtClean="0">
                <a:latin typeface="Berlin Sans FB Demi" pitchFamily="34" charset="0"/>
              </a:rPr>
              <a:t> </a:t>
            </a:r>
            <a:r>
              <a:rPr lang="en-US" dirty="0" err="1" smtClean="0">
                <a:latin typeface="Berlin Sans FB Demi" pitchFamily="34" charset="0"/>
              </a:rPr>
              <a:t>Sosial</a:t>
            </a:r>
            <a:endParaRPr lang="en-US" dirty="0" smtClean="0">
              <a:latin typeface="Berlin Sans FB Demi" pitchFamily="34" charset="0"/>
            </a:endParaRPr>
          </a:p>
          <a:p>
            <a:pPr marL="808038">
              <a:buFont typeface="Wingdings" pitchFamily="2" charset="2"/>
              <a:buChar char="v"/>
            </a:pPr>
            <a:r>
              <a:rPr lang="en-US" dirty="0" smtClean="0">
                <a:latin typeface="Berlin Sans FB Demi" pitchFamily="34" charset="0"/>
              </a:rPr>
              <a:t> RT.011 (</a:t>
            </a:r>
            <a:r>
              <a:rPr lang="en-US" dirty="0" err="1" smtClean="0">
                <a:latin typeface="Berlin Sans FB Demi" pitchFamily="34" charset="0"/>
              </a:rPr>
              <a:t>langgar</a:t>
            </a:r>
            <a:r>
              <a:rPr lang="en-US" dirty="0" smtClean="0"/>
              <a:t>)</a:t>
            </a:r>
          </a:p>
          <a:p>
            <a:pPr marL="808038">
              <a:buFont typeface="Wingdings" pitchFamily="2" charset="2"/>
              <a:buChar char="v"/>
            </a:pPr>
            <a:endParaRPr lang="en-US" dirty="0" smtClean="0"/>
          </a:p>
          <a:p>
            <a:pPr marL="808038">
              <a:buFont typeface="Wingdings" pitchFamily="2" charset="2"/>
              <a:buChar char="v"/>
            </a:pPr>
            <a:endParaRPr lang="en-US" dirty="0" smtClean="0"/>
          </a:p>
          <a:p>
            <a:pPr marL="808038">
              <a:buFont typeface="Wingdings" pitchFamily="2" charset="2"/>
              <a:buChar char="v"/>
            </a:pPr>
            <a:endParaRPr lang="en-US" dirty="0" smtClean="0"/>
          </a:p>
          <a:p>
            <a:pPr marL="808038">
              <a:buFont typeface="Wingdings" pitchFamily="2" charset="2"/>
              <a:buChar char="v"/>
            </a:pPr>
            <a:endParaRPr lang="en-US" dirty="0" smtClean="0"/>
          </a:p>
          <a:p>
            <a:pPr marL="808038">
              <a:buFont typeface="Wingdings" pitchFamily="2" charset="2"/>
              <a:buChar char="v"/>
            </a:pPr>
            <a:endParaRPr lang="en-US" dirty="0" smtClean="0"/>
          </a:p>
          <a:p>
            <a:pPr marL="808038">
              <a:buFont typeface="Wingdings" pitchFamily="2" charset="2"/>
              <a:buChar char="v"/>
            </a:pPr>
            <a:endParaRPr lang="en-US" dirty="0" smtClean="0"/>
          </a:p>
          <a:p>
            <a:pPr marL="808038">
              <a:buFont typeface="Wingdings" pitchFamily="2" charset="2"/>
              <a:buChar char="v"/>
            </a:pPr>
            <a:endParaRPr lang="en-US" dirty="0" smtClean="0"/>
          </a:p>
          <a:p>
            <a:pPr marL="808038">
              <a:buNone/>
            </a:pPr>
            <a:r>
              <a:rPr lang="en-US" sz="2800" dirty="0" smtClean="0">
                <a:latin typeface="Arial Narrow" pitchFamily="34" charset="0"/>
              </a:rPr>
              <a:t>* </a:t>
            </a:r>
            <a:r>
              <a:rPr lang="en-US" sz="2800" dirty="0" err="1" smtClean="0">
                <a:latin typeface="Arial Narrow" pitchFamily="34" charset="0"/>
              </a:rPr>
              <a:t>Rusak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parah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akibat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kebakaran</a:t>
            </a:r>
            <a:endParaRPr lang="en-US" dirty="0" smtClean="0">
              <a:latin typeface="Arial Narrow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IMG_20170208_1339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2214554"/>
            <a:ext cx="3571900" cy="3501863"/>
          </a:xfrm>
          <a:prstGeom prst="rect">
            <a:avLst/>
          </a:prstGeom>
        </p:spPr>
      </p:pic>
      <p:pic>
        <p:nvPicPr>
          <p:cNvPr id="5" name="Picture 4" descr="IMG_20170208_1339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2214554"/>
            <a:ext cx="3500462" cy="350046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28654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1800" dirty="0" smtClean="0">
              <a:latin typeface="Bernard MT Condensed" pitchFamily="18" charset="0"/>
            </a:endParaRPr>
          </a:p>
          <a:p>
            <a:pPr algn="ctr">
              <a:buNone/>
            </a:pPr>
            <a:r>
              <a:rPr lang="en-US" sz="4000" dirty="0" smtClean="0">
                <a:latin typeface="Bernard MT Condensed" pitchFamily="18" charset="0"/>
              </a:rPr>
              <a:t>PRIORITAS TAHUN 2018-2019</a:t>
            </a:r>
            <a:endParaRPr lang="en-US" sz="3600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Berlin Sans FB Demi" pitchFamily="34" charset="0"/>
              </a:rPr>
              <a:t>RT. 009 (</a:t>
            </a:r>
            <a:r>
              <a:rPr lang="en-US" dirty="0" err="1" smtClean="0">
                <a:latin typeface="Berlin Sans FB Demi" pitchFamily="34" charset="0"/>
              </a:rPr>
              <a:t>Posyandu</a:t>
            </a:r>
            <a:r>
              <a:rPr lang="en-US" dirty="0" smtClean="0">
                <a:latin typeface="Berlin Sans FB Demi" pitchFamily="34" charset="0"/>
              </a:rPr>
              <a:t>)</a:t>
            </a: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11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1100" dirty="0" smtClean="0">
              <a:latin typeface="Berlin Sans FB Demi" pitchFamily="34" charset="0"/>
            </a:endParaRPr>
          </a:p>
          <a:p>
            <a:pPr algn="r">
              <a:buNone/>
            </a:pPr>
            <a:r>
              <a:rPr lang="en-US" sz="2400" b="1" dirty="0" smtClean="0">
                <a:latin typeface="Arial Narrow" pitchFamily="34" charset="0"/>
              </a:rPr>
              <a:t>* </a:t>
            </a:r>
            <a:r>
              <a:rPr lang="en-US" sz="2400" b="1" dirty="0" err="1" smtClean="0">
                <a:latin typeface="Arial Narrow" pitchFamily="34" charset="0"/>
              </a:rPr>
              <a:t>Perlu</a:t>
            </a:r>
            <a:r>
              <a:rPr lang="en-US" sz="2400" b="1" dirty="0" smtClean="0">
                <a:latin typeface="Arial Narrow" pitchFamily="34" charset="0"/>
              </a:rPr>
              <a:t> </a:t>
            </a:r>
            <a:r>
              <a:rPr lang="en-US" sz="2400" b="1" dirty="0" err="1" smtClean="0">
                <a:latin typeface="Arial Narrow" pitchFamily="34" charset="0"/>
              </a:rPr>
              <a:t>perbaikan</a:t>
            </a:r>
            <a:r>
              <a:rPr lang="en-US" sz="2400" b="1" dirty="0" smtClean="0">
                <a:latin typeface="Arial Narrow" pitchFamily="34" charset="0"/>
              </a:rPr>
              <a:t>, </a:t>
            </a:r>
            <a:r>
              <a:rPr lang="en-US" sz="2400" b="1" dirty="0" err="1" smtClean="0">
                <a:latin typeface="Arial Narrow" pitchFamily="34" charset="0"/>
              </a:rPr>
              <a:t>belum</a:t>
            </a:r>
            <a:r>
              <a:rPr lang="en-US" sz="2400" b="1" dirty="0" smtClean="0">
                <a:latin typeface="Arial Narrow" pitchFamily="34" charset="0"/>
              </a:rPr>
              <a:t> </a:t>
            </a:r>
            <a:r>
              <a:rPr lang="en-US" sz="2400" b="1" dirty="0" err="1" smtClean="0">
                <a:latin typeface="Arial Narrow" pitchFamily="34" charset="0"/>
              </a:rPr>
              <a:t>ada</a:t>
            </a:r>
            <a:r>
              <a:rPr lang="en-US" sz="2400" b="1" dirty="0" smtClean="0">
                <a:latin typeface="Arial Narrow" pitchFamily="34" charset="0"/>
              </a:rPr>
              <a:t> </a:t>
            </a:r>
            <a:r>
              <a:rPr lang="en-US" sz="2400" b="1" dirty="0" err="1" smtClean="0">
                <a:latin typeface="Arial Narrow" pitchFamily="34" charset="0"/>
              </a:rPr>
              <a:t>jendela</a:t>
            </a:r>
            <a:r>
              <a:rPr lang="en-US" sz="2400" b="1" dirty="0" smtClean="0">
                <a:latin typeface="Arial Narrow" pitchFamily="34" charset="0"/>
              </a:rPr>
              <a:t> </a:t>
            </a:r>
            <a:r>
              <a:rPr lang="en-US" sz="2400" b="1" dirty="0" err="1" smtClean="0">
                <a:latin typeface="Arial Narrow" pitchFamily="34" charset="0"/>
              </a:rPr>
              <a:t>dan</a:t>
            </a:r>
            <a:r>
              <a:rPr lang="en-US" sz="2400" b="1" dirty="0" smtClean="0">
                <a:latin typeface="Arial Narrow" pitchFamily="34" charset="0"/>
              </a:rPr>
              <a:t> </a:t>
            </a:r>
            <a:r>
              <a:rPr lang="en-US" sz="2400" b="1" dirty="0" err="1" smtClean="0">
                <a:latin typeface="Arial Narrow" pitchFamily="34" charset="0"/>
              </a:rPr>
              <a:t>pintu</a:t>
            </a:r>
            <a:endParaRPr lang="en-US" sz="2400" b="1" dirty="0" smtClean="0">
              <a:latin typeface="Arial Narrow" pitchFamily="34" charset="0"/>
            </a:endParaRPr>
          </a:p>
        </p:txBody>
      </p:sp>
      <p:pic>
        <p:nvPicPr>
          <p:cNvPr id="1026" name="Picture 2" descr="H:\musrenbang\RT.009 Posyandu\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449" y="2357430"/>
            <a:ext cx="3843675" cy="3214710"/>
          </a:xfrm>
          <a:prstGeom prst="rect">
            <a:avLst/>
          </a:prstGeom>
          <a:noFill/>
        </p:spPr>
      </p:pic>
      <p:pic>
        <p:nvPicPr>
          <p:cNvPr id="1027" name="Picture 3" descr="H:\musrenbang\RT.009 Posyandu\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418085"/>
            <a:ext cx="3714776" cy="31540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15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latin typeface="Bernard MT Condensed" pitchFamily="18" charset="0"/>
              </a:rPr>
              <a:t>PRIORITAS TAHUN 2018-2019</a:t>
            </a:r>
            <a:endParaRPr lang="en-US" sz="4000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Berlin Sans FB Demi" pitchFamily="34" charset="0"/>
              </a:rPr>
              <a:t> RT. 019 </a:t>
            </a:r>
            <a:r>
              <a:rPr lang="en-US" dirty="0" err="1" smtClean="0">
                <a:latin typeface="Berlin Sans FB Demi" pitchFamily="34" charset="0"/>
              </a:rPr>
              <a:t>Poskamling</a:t>
            </a:r>
            <a:endParaRPr lang="en-US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None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 algn="ctr">
              <a:buNone/>
            </a:pPr>
            <a:r>
              <a:rPr lang="en-US" sz="2000" dirty="0" smtClean="0">
                <a:latin typeface="Arial Narrow" pitchFamily="34" charset="0"/>
              </a:rPr>
              <a:t>*  </a:t>
            </a:r>
            <a:r>
              <a:rPr lang="en-US" sz="2000" dirty="0" err="1" smtClean="0">
                <a:latin typeface="Arial Narrow" pitchFamily="34" charset="0"/>
              </a:rPr>
              <a:t>Rencana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pembuatan</a:t>
            </a:r>
            <a:r>
              <a:rPr lang="en-US" sz="2000" dirty="0" smtClean="0">
                <a:latin typeface="Arial Narrow" pitchFamily="34" charset="0"/>
              </a:rPr>
              <a:t> Pos </a:t>
            </a:r>
            <a:r>
              <a:rPr lang="en-US" sz="2000" dirty="0" err="1" smtClean="0">
                <a:latin typeface="Arial Narrow" pitchFamily="34" charset="0"/>
              </a:rPr>
              <a:t>Kamling</a:t>
            </a:r>
            <a:endParaRPr lang="en-US" sz="800" dirty="0">
              <a:latin typeface="Arial Narrow" pitchFamily="34" charset="0"/>
            </a:endParaRPr>
          </a:p>
        </p:txBody>
      </p:sp>
      <p:pic>
        <p:nvPicPr>
          <p:cNvPr id="4" name="Picture 3" descr="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2909" y="2428867"/>
            <a:ext cx="3786215" cy="3214710"/>
          </a:xfrm>
          <a:prstGeom prst="rect">
            <a:avLst/>
          </a:prstGeom>
        </p:spPr>
      </p:pic>
      <p:pic>
        <p:nvPicPr>
          <p:cNvPr id="5" name="Picture 4" descr="0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714875" y="2500306"/>
            <a:ext cx="3714776" cy="3143272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2536016" y="4607726"/>
            <a:ext cx="571504" cy="357191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143108" y="5143512"/>
            <a:ext cx="1714512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dirty="0" err="1" smtClean="0">
                <a:solidFill>
                  <a:srgbClr val="FFFF00"/>
                </a:solidFill>
              </a:rPr>
              <a:t>Lokasi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Pembuatan</a:t>
            </a:r>
            <a:r>
              <a:rPr lang="en-US" dirty="0" smtClean="0">
                <a:solidFill>
                  <a:srgbClr val="FFFF00"/>
                </a:solidFill>
              </a:rPr>
              <a:t> Pos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500858"/>
          </a:xfrm>
        </p:spPr>
        <p:txBody>
          <a:bodyPr/>
          <a:lstStyle/>
          <a:p>
            <a:pPr algn="ctr">
              <a:buNone/>
            </a:pPr>
            <a:r>
              <a:rPr lang="en-US" sz="4400" dirty="0" smtClean="0">
                <a:latin typeface="Bernard MT Condensed" pitchFamily="18" charset="0"/>
              </a:rPr>
              <a:t>PRIORITAS TAHUN 2018-2019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Berlin Sans FB Demi" pitchFamily="34" charset="0"/>
              </a:rPr>
              <a:t> RT. 001 (</a:t>
            </a:r>
            <a:r>
              <a:rPr lang="en-US" dirty="0" err="1" smtClean="0">
                <a:latin typeface="Berlin Sans FB Demi" pitchFamily="34" charset="0"/>
              </a:rPr>
              <a:t>Poskamling</a:t>
            </a:r>
            <a:r>
              <a:rPr lang="en-US" dirty="0" smtClean="0">
                <a:latin typeface="Berlin Sans FB Demi" pitchFamily="34" charset="0"/>
              </a:rPr>
              <a:t>)</a:t>
            </a: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2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800" dirty="0" smtClean="0">
              <a:latin typeface="Berlin Sans FB Demi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 Narrow" pitchFamily="34" charset="0"/>
              </a:rPr>
              <a:t>  *  </a:t>
            </a:r>
            <a:r>
              <a:rPr lang="en-US" sz="2000" dirty="0" err="1" smtClean="0">
                <a:latin typeface="Arial Narrow" pitchFamily="34" charset="0"/>
              </a:rPr>
              <a:t>Rencana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en-US" sz="2000" dirty="0" err="1" smtClean="0">
                <a:latin typeface="Arial Narrow" pitchFamily="34" charset="0"/>
              </a:rPr>
              <a:t>pembuatan</a:t>
            </a:r>
            <a:r>
              <a:rPr lang="en-US" sz="2000" dirty="0" smtClean="0">
                <a:latin typeface="Arial Narrow" pitchFamily="34" charset="0"/>
              </a:rPr>
              <a:t> Pos </a:t>
            </a:r>
            <a:r>
              <a:rPr lang="en-US" sz="2000" dirty="0" err="1" smtClean="0">
                <a:latin typeface="Arial Narrow" pitchFamily="34" charset="0"/>
              </a:rPr>
              <a:t>Kamling</a:t>
            </a:r>
            <a:endParaRPr lang="en-US" sz="800" dirty="0" smtClean="0">
              <a:latin typeface="Arial Narrow" pitchFamily="34" charset="0"/>
            </a:endParaRPr>
          </a:p>
        </p:txBody>
      </p:sp>
      <p:pic>
        <p:nvPicPr>
          <p:cNvPr id="2050" name="Picture 2" descr="H:\musrenbang\RT.001 Poskamling\IMG_20170208_114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000240"/>
            <a:ext cx="3214710" cy="3786214"/>
          </a:xfrm>
          <a:prstGeom prst="rect">
            <a:avLst/>
          </a:prstGeom>
          <a:noFill/>
        </p:spPr>
      </p:pic>
      <p:pic>
        <p:nvPicPr>
          <p:cNvPr id="2051" name="Picture 3" descr="H:\musrenbang\RT.001 Poskamling\IMG_20170208_1140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357430"/>
            <a:ext cx="3214710" cy="3714775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1071538" y="4357694"/>
            <a:ext cx="2214578" cy="100013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Lokasi</a:t>
            </a:r>
            <a:r>
              <a:rPr lang="en-US" sz="2000" dirty="0" smtClean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 Pos </a:t>
            </a:r>
            <a:r>
              <a:rPr lang="en-US" sz="2000" dirty="0" err="1" smtClean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Kamling</a:t>
            </a:r>
            <a:endParaRPr lang="en-US" sz="2000" dirty="0">
              <a:ln w="3175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0034" y="1857364"/>
            <a:ext cx="8229600" cy="250033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  <a:latin typeface="Lucida Calligraphy" pitchFamily="66" charset="0"/>
              </a:rPr>
              <a:t>SEKIAN</a:t>
            </a:r>
            <a:br>
              <a:rPr lang="en-US" sz="6000" b="1" dirty="0" smtClean="0">
                <a:solidFill>
                  <a:srgbClr val="002060"/>
                </a:solidFill>
                <a:latin typeface="Lucida Calligraphy" pitchFamily="66" charset="0"/>
              </a:rPr>
            </a:br>
            <a:r>
              <a:rPr lang="en-US" sz="6000" b="1" dirty="0" smtClean="0">
                <a:solidFill>
                  <a:srgbClr val="002060"/>
                </a:solidFill>
                <a:latin typeface="Lucida Calligraphy" pitchFamily="66" charset="0"/>
              </a:rPr>
              <a:t>&amp;</a:t>
            </a:r>
            <a:br>
              <a:rPr lang="en-US" sz="6000" b="1" dirty="0" smtClean="0">
                <a:solidFill>
                  <a:srgbClr val="002060"/>
                </a:solidFill>
                <a:latin typeface="Lucida Calligraphy" pitchFamily="66" charset="0"/>
              </a:rPr>
            </a:br>
            <a:r>
              <a:rPr lang="en-US" sz="6000" b="1" dirty="0" smtClean="0">
                <a:solidFill>
                  <a:srgbClr val="002060"/>
                </a:solidFill>
                <a:latin typeface="Lucida Calligraphy" pitchFamily="66" charset="0"/>
              </a:rPr>
              <a:t>TERIMA  KASIH</a:t>
            </a:r>
            <a:endParaRPr lang="en-US" sz="6000" b="1" dirty="0">
              <a:solidFill>
                <a:srgbClr val="002060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770</TotalTime>
  <Words>903</Words>
  <Application>Microsoft Office PowerPoint</Application>
  <PresentationFormat>On-screen Show (4:3)</PresentationFormat>
  <Paragraphs>424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Musrenbang Kelurahan Temindung Permai Kecamatan Sungai Pinang Tahun 2018-2019</vt:lpstr>
      <vt:lpstr>Selamat Datang</vt:lpstr>
      <vt:lpstr>SEJARAH TERBENTUKNYA  KELURAHAN TEMINDUNG PERMAI</vt:lpstr>
      <vt:lpstr>Realisasi Yang Terlaksana Pada Musrenbang Di Tahun 2017</vt:lpstr>
      <vt:lpstr>Grafik Usulan Realisasi Dan Yang Sudah Teralisasi  Di Tahun 2017</vt:lpstr>
      <vt:lpstr>DOKUMENTASI TAHUN 2017 Musrenbang Semenisasi Jalan (olah BAPENDA)</vt:lpstr>
      <vt:lpstr>DOKUMENTASI TAHUN 2017 Musrenbang Semenisasi Jalan (olah BAPENDA)</vt:lpstr>
      <vt:lpstr>DOKUMENTASI TAHUN 2017 Musrenbang Semenisasi Jalan (olah BAPENDA)</vt:lpstr>
      <vt:lpstr>DOKUMENTASI TAHUN 2017 Musrenbang Semenisasi Jalan (olah BAPENDA)</vt:lpstr>
      <vt:lpstr>Kriteria kerusakan yaitu :</vt:lpstr>
      <vt:lpstr>Kriteria Kerusakan pada  Kelurahan Temindung Permai</vt:lpstr>
      <vt:lpstr>Kriteria Kerusakan Pada  Kelurahan Temindung Permai</vt:lpstr>
      <vt:lpstr>PRIORITAS TAHUN 2018-2019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SEKIAN &amp; TERIMA  KASIH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MUSRENBANGKEL TAHUN 2019</dc:title>
  <dc:creator>Leonovo</dc:creator>
  <cp:lastModifiedBy>Leonovo</cp:lastModifiedBy>
  <cp:revision>84</cp:revision>
  <dcterms:created xsi:type="dcterms:W3CDTF">2017-12-11T05:40:00Z</dcterms:created>
  <dcterms:modified xsi:type="dcterms:W3CDTF">2017-12-14T00:18:27Z</dcterms:modified>
</cp:coreProperties>
</file>